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6" r:id="rId18"/>
    <p:sldId id="277" r:id="rId19"/>
    <p:sldId id="274" r:id="rId20"/>
    <p:sldId id="275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58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67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2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654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75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28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140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61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69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87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017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B5B16-0DB2-4CA2-845F-3210C1669081}" type="datetimeFigureOut">
              <a:rPr lang="zh-CN" altLang="en-US" smtClean="0"/>
              <a:t>2015/6/8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85A09-E4C5-4BBC-89D0-B498124C85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27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实验三：双比环流量比值控制系统实验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一、实验目的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 </a:t>
            </a:r>
            <a:r>
              <a:rPr lang="en-US" altLang="zh-CN" dirty="0" smtClean="0"/>
              <a:t>1</a:t>
            </a:r>
            <a:r>
              <a:rPr lang="zh-CN" altLang="en-US" dirty="0" smtClean="0"/>
              <a:t>．应用组态王形成比值控制系统。</a:t>
            </a:r>
          </a:p>
          <a:p>
            <a:pPr marL="0" indent="0">
              <a:buNone/>
            </a:pPr>
            <a:r>
              <a:rPr lang="zh-CN" altLang="en-US" dirty="0" smtClean="0"/>
              <a:t> </a:t>
            </a:r>
            <a:r>
              <a:rPr lang="en-US" altLang="zh-CN" dirty="0" smtClean="0"/>
              <a:t>2</a:t>
            </a:r>
            <a:r>
              <a:rPr lang="zh-CN" altLang="en-US" dirty="0" smtClean="0"/>
              <a:t>．掌握双闭环比值控制系统设计方法。</a:t>
            </a:r>
          </a:p>
          <a:p>
            <a:pPr marL="0" indent="0">
              <a:buNone/>
            </a:pPr>
            <a:r>
              <a:rPr lang="en-US" altLang="zh-CN" dirty="0" smtClean="0"/>
              <a:t> 3</a:t>
            </a:r>
            <a:r>
              <a:rPr lang="zh-CN" altLang="en-US" dirty="0" smtClean="0"/>
              <a:t>．掌握双闭环比值控制系统参数整定方法。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二、实验设备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 安装</a:t>
            </a:r>
            <a:r>
              <a:rPr lang="en-US" altLang="zh-CN" dirty="0" err="1" smtClean="0"/>
              <a:t>Kingview</a:t>
            </a:r>
            <a:r>
              <a:rPr lang="zh-CN" altLang="en-US" dirty="0" smtClean="0"/>
              <a:t>组态软件和</a:t>
            </a:r>
            <a:r>
              <a:rPr lang="en-US" altLang="zh-CN" dirty="0" smtClean="0"/>
              <a:t>KingACT</a:t>
            </a:r>
            <a:r>
              <a:rPr lang="zh-CN" altLang="en-US" dirty="0" smtClean="0"/>
              <a:t>软逻辑软件的计算机一台。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9230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612" y="319994"/>
            <a:ext cx="8438904" cy="31471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612" y="3467099"/>
            <a:ext cx="7810065" cy="28194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111500" y="6159500"/>
            <a:ext cx="1892300" cy="317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69000" y="6127750"/>
            <a:ext cx="2819400" cy="317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758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087" y="515937"/>
            <a:ext cx="8777931" cy="22145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33800" y="198436"/>
            <a:ext cx="1955800" cy="512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81" y="2919412"/>
            <a:ext cx="9049337" cy="207168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404100" y="4667249"/>
            <a:ext cx="1955800" cy="512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293812" y="4838700"/>
            <a:ext cx="587375" cy="50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38187" y="5448300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水箱底面积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4656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701674"/>
            <a:ext cx="8997902" cy="3324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70000" y="311149"/>
            <a:ext cx="6223000" cy="512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725" y="4124324"/>
            <a:ext cx="7060082" cy="1997075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 flipV="1">
            <a:off x="2462212" y="5327133"/>
            <a:ext cx="587375" cy="50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906587" y="5936733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水箱底面积</a:t>
            </a: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2135187" y="2605126"/>
            <a:ext cx="587375" cy="50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79562" y="3214726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负载阀面积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993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+mn-lt"/>
                <a:ea typeface="+mn-ea"/>
                <a:cs typeface="+mn-cs"/>
              </a:rPr>
              <a:t>扰动模型</a:t>
            </a:r>
            <a:endParaRPr lang="zh-CN" alt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781" y="1690688"/>
            <a:ext cx="8434437" cy="194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77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527050"/>
            <a:ext cx="8935656" cy="3676650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4443412" y="596384"/>
            <a:ext cx="217488" cy="2999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049587" y="227052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冷水扰动选择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8621712" y="711716"/>
            <a:ext cx="14288" cy="2999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937499" y="284202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冷水液位扰动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3131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437" y="954564"/>
            <a:ext cx="9002986" cy="3475038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4443412" y="596384"/>
            <a:ext cx="217488" cy="2999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049587" y="227052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热水扰动选择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8621712" y="711716"/>
            <a:ext cx="14288" cy="6725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937499" y="284202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热</a:t>
            </a:r>
            <a:r>
              <a:rPr lang="zh-CN" altLang="en-US" dirty="0" smtClean="0"/>
              <a:t>水液位扰动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4466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887412"/>
            <a:ext cx="10396176" cy="4281488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4593431" y="561717"/>
            <a:ext cx="740569" cy="4862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049587" y="227052"/>
            <a:ext cx="176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热水温度扰动选择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8621712" y="711716"/>
            <a:ext cx="14288" cy="6725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937499" y="284202"/>
            <a:ext cx="1765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热水温度扰动量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292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+mn-lt"/>
                <a:ea typeface="+mn-ea"/>
                <a:cs typeface="+mn-cs"/>
              </a:rPr>
              <a:t>比值</a:t>
            </a:r>
            <a:r>
              <a:rPr lang="en-US" altLang="zh-CN" sz="2800" dirty="0">
                <a:latin typeface="+mn-lt"/>
                <a:ea typeface="+mn-ea"/>
                <a:cs typeface="+mn-cs"/>
              </a:rPr>
              <a:t>+PID</a:t>
            </a:r>
            <a:r>
              <a:rPr lang="zh-CN" altLang="en-US" sz="2800" dirty="0">
                <a:latin typeface="+mn-lt"/>
                <a:ea typeface="+mn-ea"/>
                <a:cs typeface="+mn-cs"/>
              </a:rPr>
              <a:t>控制器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833" y="1522412"/>
            <a:ext cx="10892333" cy="416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18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2" y="1227137"/>
            <a:ext cx="9933275" cy="335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592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212" y="1457324"/>
            <a:ext cx="5928170" cy="19716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91400" y="3067049"/>
            <a:ext cx="1955800" cy="512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箭头连接符 5"/>
          <p:cNvCxnSpPr/>
          <p:nvPr/>
        </p:nvCxnSpPr>
        <p:spPr>
          <a:xfrm>
            <a:off x="2242344" y="2160864"/>
            <a:ext cx="740569" cy="4862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98500" y="1826199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手自动切换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597" y="4226715"/>
            <a:ext cx="7364603" cy="145891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02000" y="3819520"/>
            <a:ext cx="1955800" cy="512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66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4" algn="l" rtl="0">
              <a:lnSpc>
                <a:spcPct val="90000"/>
              </a:lnSpc>
              <a:spcBef>
                <a:spcPct val="0"/>
              </a:spcBef>
            </a:pPr>
            <a:r>
              <a:rPr lang="zh-CN" altLang="en-US" sz="2800" b="1" dirty="0" smtClean="0"/>
              <a:t>三、实验内容</a:t>
            </a:r>
            <a:br>
              <a:rPr lang="zh-CN" altLang="en-US" sz="2800" b="1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3900" y="1431925"/>
            <a:ext cx="10515600" cy="4351338"/>
          </a:xfrm>
        </p:spPr>
        <p:txBody>
          <a:bodyPr/>
          <a:lstStyle/>
          <a:p>
            <a:pPr marL="228600" lvl="4">
              <a:spcBef>
                <a:spcPts val="1000"/>
              </a:spcBef>
            </a:pPr>
            <a:r>
              <a:rPr lang="zh-CN" altLang="en-US" sz="2800" dirty="0" smtClean="0"/>
              <a:t>本试验由热水箱、冷水箱和混合水箱组成，要求冷、热水箱中的水以一定的流量比例进入混合水箱，以满足负载水流量和温度的要求。根据上述要求设计双闭环水量控制系统，实现冷水流量按照比例要求跟随热水流量的变化。双闭环流量控制系统原理框图如图所示。</a:t>
            </a:r>
          </a:p>
          <a:p>
            <a:endParaRPr lang="zh-CN" altLang="en-US" dirty="0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42A-8ABB-456E-9781-6E0AA1A02FF8}" type="slidenum">
              <a:rPr lang="en-US" altLang="zh-CN"/>
              <a:pPr/>
              <a:t>2</a:t>
            </a:fld>
            <a:endParaRPr lang="zh-CN" altLang="zh-CN"/>
          </a:p>
        </p:txBody>
      </p:sp>
      <p:sp>
        <p:nvSpPr>
          <p:cNvPr id="403460" name="Rectangle 4"/>
          <p:cNvSpPr>
            <a:spLocks noChangeArrowheads="1"/>
          </p:cNvSpPr>
          <p:nvPr/>
        </p:nvSpPr>
        <p:spPr bwMode="auto">
          <a:xfrm>
            <a:off x="1524001" y="24537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0" y="3353631"/>
            <a:ext cx="5014507" cy="300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4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2099" y="1031874"/>
            <a:ext cx="5930153" cy="2333625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2091530" y="1868764"/>
            <a:ext cx="740569" cy="4862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47686" y="1534099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手自动切换</a:t>
            </a:r>
            <a:r>
              <a:rPr lang="en-US" altLang="zh-CN" dirty="0" smtClean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0075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KINGVIEW</a:t>
            </a:r>
            <a:r>
              <a:rPr lang="zh-CN" altLang="en-US" dirty="0" smtClean="0"/>
              <a:t>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数据词典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993" y="2732087"/>
            <a:ext cx="10748013" cy="344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79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537" y="958850"/>
            <a:ext cx="10831485" cy="483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538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37" y="601662"/>
            <a:ext cx="10607895" cy="409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973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8000" y="149225"/>
            <a:ext cx="10515600" cy="422275"/>
          </a:xfrm>
        </p:spPr>
        <p:txBody>
          <a:bodyPr>
            <a:normAutofit fontScale="90000"/>
          </a:bodyPr>
          <a:lstStyle/>
          <a:p>
            <a:r>
              <a:rPr lang="zh-CN" altLang="en-US" sz="3200" dirty="0" smtClean="0"/>
              <a:t>主画面</a:t>
            </a:r>
            <a:endParaRPr lang="zh-CN" altLang="en-US" sz="3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087" y="571500"/>
            <a:ext cx="9267825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59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4" y="920750"/>
            <a:ext cx="5207635" cy="4870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287" y="920750"/>
            <a:ext cx="3171825" cy="5429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286" y="1612900"/>
            <a:ext cx="3171825" cy="533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400" y="3221514"/>
            <a:ext cx="2589214" cy="5334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84200" y="2822575"/>
            <a:ext cx="116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矩形填充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950" y="2954814"/>
            <a:ext cx="3162300" cy="533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7259" y="5035392"/>
            <a:ext cx="3162300" cy="43815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475923" y="2146300"/>
            <a:ext cx="541336" cy="808514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849857" y="4352767"/>
            <a:ext cx="167402" cy="460533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147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1417" b="-1"/>
          <a:stretch/>
        </p:blipFill>
        <p:spPr>
          <a:xfrm>
            <a:off x="1041399" y="419100"/>
            <a:ext cx="3931789" cy="2540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48823" y="419100"/>
            <a:ext cx="424365" cy="705327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41399" y="419100"/>
            <a:ext cx="365760" cy="705327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1005" y="419100"/>
            <a:ext cx="2314575" cy="3619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005" y="817565"/>
            <a:ext cx="1885950" cy="3905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9635" y="2003425"/>
            <a:ext cx="1609725" cy="3619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219635" y="1504434"/>
            <a:ext cx="116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矩形填充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/>
          <a:srcRect t="1838" b="1838"/>
          <a:stretch/>
        </p:blipFill>
        <p:spPr>
          <a:xfrm>
            <a:off x="5918292" y="2959100"/>
            <a:ext cx="3879850" cy="332059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918291" y="2959100"/>
            <a:ext cx="412565" cy="1930400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9100" y="2560408"/>
            <a:ext cx="1676400" cy="3048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61492" y="3232488"/>
            <a:ext cx="1790700" cy="3048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96250" y="4763859"/>
            <a:ext cx="1704975" cy="27622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7512050" y="4336532"/>
            <a:ext cx="116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矩形填充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03700" y="5312885"/>
            <a:ext cx="1828800" cy="3619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36958" y="4367212"/>
            <a:ext cx="205740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402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637" y="817562"/>
            <a:ext cx="5684363" cy="44402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467691" y="5043091"/>
            <a:ext cx="510609" cy="202010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19337" y="5055791"/>
            <a:ext cx="280704" cy="202010"/>
          </a:xfrm>
          <a:prstGeom prst="rect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362" y="401637"/>
            <a:ext cx="1590675" cy="3143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950" y="511174"/>
            <a:ext cx="1562100" cy="409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91" y="665161"/>
            <a:ext cx="1647825" cy="304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4724" y="1776412"/>
            <a:ext cx="1704975" cy="3333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0100" y="2713037"/>
            <a:ext cx="16764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687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75" y="1025524"/>
            <a:ext cx="6473132" cy="18446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637" y="739774"/>
            <a:ext cx="1762125" cy="2857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3325" y="1211262"/>
            <a:ext cx="1657350" cy="3714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/>
          <a:srcRect b="10582"/>
          <a:stretch/>
        </p:blipFill>
        <p:spPr>
          <a:xfrm>
            <a:off x="7340600" y="911225"/>
            <a:ext cx="2209800" cy="53657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1512" y="3703637"/>
            <a:ext cx="1734276" cy="1312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1762" y="3703637"/>
            <a:ext cx="28860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847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425" y="2085975"/>
            <a:ext cx="5743575" cy="4362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37" y="582612"/>
            <a:ext cx="5953125" cy="25431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5800" y="3413125"/>
            <a:ext cx="99060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242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4" algn="l" rtl="0">
              <a:lnSpc>
                <a:spcPct val="90000"/>
              </a:lnSpc>
              <a:spcBef>
                <a:spcPct val="0"/>
              </a:spcBef>
            </a:pPr>
            <a:r>
              <a:rPr lang="zh-CN" altLang="en-US" sz="2800" dirty="0" smtClean="0"/>
              <a:t>四、 实验方法与步骤</a:t>
            </a:r>
            <a:br>
              <a:rPr lang="zh-CN" altLang="en-US" sz="2800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5397500" cy="4351338"/>
          </a:xfrm>
        </p:spPr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．启动</a:t>
            </a:r>
            <a:r>
              <a:rPr lang="en-US" altLang="zh-CN" dirty="0" smtClean="0"/>
              <a:t>KingACT</a:t>
            </a:r>
            <a:r>
              <a:rPr lang="zh-CN" altLang="en-US" dirty="0" smtClean="0"/>
              <a:t>运行系统，调入“冷热水比值控制”工程文件。并置于运行状态。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．启动</a:t>
            </a:r>
            <a:r>
              <a:rPr lang="en-US" altLang="zh-CN" dirty="0" smtClean="0"/>
              <a:t>KingACT OPC</a:t>
            </a:r>
            <a:r>
              <a:rPr lang="zh-CN" altLang="en-US" dirty="0" smtClean="0"/>
              <a:t>服务器，装入“冷热水比值控制</a:t>
            </a:r>
            <a:r>
              <a:rPr lang="en-US" altLang="zh-CN" dirty="0" smtClean="0"/>
              <a:t>.PLC”</a:t>
            </a:r>
            <a:r>
              <a:rPr lang="zh-CN" altLang="en-US" dirty="0" smtClean="0"/>
              <a:t>工程文件，并置于运行状态。</a:t>
            </a:r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．启动组态王工程管理器，打开“冷热水比值控制”工程，并切换至运行状态，如图</a:t>
            </a:r>
            <a:r>
              <a:rPr lang="en-US" altLang="zh-CN" dirty="0" smtClean="0"/>
              <a:t>5-75</a:t>
            </a:r>
            <a:r>
              <a:rPr lang="zh-CN" altLang="en-US" dirty="0" smtClean="0"/>
              <a:t>所示。</a:t>
            </a:r>
          </a:p>
          <a:p>
            <a:endParaRPr lang="zh-CN" altLang="en-US" dirty="0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DEBF1-AEDB-4B71-9968-7B92A1F4E4FD}" type="slidenum">
              <a:rPr lang="en-US" altLang="zh-CN"/>
              <a:pPr/>
              <a:t>3</a:t>
            </a:fld>
            <a:endParaRPr lang="zh-CN" altLang="zh-CN"/>
          </a:p>
        </p:txBody>
      </p:sp>
      <p:sp>
        <p:nvSpPr>
          <p:cNvPr id="404483" name="Rectangle 3"/>
          <p:cNvSpPr>
            <a:spLocks noChangeArrowheads="1"/>
          </p:cNvSpPr>
          <p:nvPr/>
        </p:nvSpPr>
        <p:spPr bwMode="auto">
          <a:xfrm>
            <a:off x="1524001" y="24537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4044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1825625"/>
            <a:ext cx="5040312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5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414338"/>
            <a:ext cx="4203700" cy="32403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525" y="1672564"/>
            <a:ext cx="666750" cy="3619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125" y="404813"/>
            <a:ext cx="4324350" cy="7429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0025" y="1436688"/>
            <a:ext cx="4333875" cy="33056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6250" y="2927584"/>
            <a:ext cx="72390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733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550" y="0"/>
            <a:ext cx="5295900" cy="41433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3377261"/>
            <a:ext cx="3559175" cy="31997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5599" y="3150902"/>
            <a:ext cx="3863975" cy="323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723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62" y="247649"/>
            <a:ext cx="3195638" cy="20808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62" y="2593975"/>
            <a:ext cx="10858500" cy="3981450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 flipV="1">
            <a:off x="1003300" y="1003300"/>
            <a:ext cx="787400" cy="18161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7212" y="33005"/>
            <a:ext cx="4143375" cy="2295525"/>
          </a:xfrm>
          <a:prstGeom prst="rect">
            <a:avLst/>
          </a:prstGeom>
        </p:spPr>
      </p:pic>
      <p:cxnSp>
        <p:nvCxnSpPr>
          <p:cNvPr id="11" name="直接箭头连接符 10"/>
          <p:cNvCxnSpPr/>
          <p:nvPr/>
        </p:nvCxnSpPr>
        <p:spPr>
          <a:xfrm flipH="1" flipV="1">
            <a:off x="1831181" y="854075"/>
            <a:ext cx="2536031" cy="1492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1805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572" y="469900"/>
            <a:ext cx="10230177" cy="57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13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fsstp.com/images?q=tbn:ANd9GcRuFuNjJiwOoBdRle27n4MJbBPKLDfkY9OoAYry6Xl7ykccv8T3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4" y="1433512"/>
            <a:ext cx="4623189" cy="320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11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4</a:t>
            </a:r>
            <a:r>
              <a:rPr lang="zh-CN" altLang="en-US" dirty="0" smtClean="0"/>
              <a:t>．在无扰动的情况下，利用切投开关断开从流量对象的比值控制给定，分别整定热水和冷水控制回路，使其响应速度快而又没有超调。整定完成后，根据所需要的温度计算比值系数，投入比值控制。</a:t>
            </a:r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．修改主流量控制器的设定值，观察比值系统的响应特性。</a:t>
            </a:r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．分别为冷、热水增加扰动，观察控制系统响应特性。</a:t>
            </a:r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．为热水箱施加温度扰动，观察混合后液体的温度变化情况。 </a:t>
            </a:r>
          </a:p>
          <a:p>
            <a:endParaRPr lang="zh-CN" altLang="en-US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04BC-6A3C-4399-819F-842A77A9A433}" type="slidenum">
              <a:rPr lang="en-US" altLang="zh-CN"/>
              <a:pPr/>
              <a:t>4</a:t>
            </a:fld>
            <a:endParaRPr lang="zh-CN" altLang="zh-CN"/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1524001" y="24537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6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五、 实验报告要求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．通过抓图拷屏的方法提交获得的实验曲线。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．给出比值控制系统中不同</a:t>
            </a:r>
            <a:r>
              <a:rPr lang="en-US" altLang="zh-CN" dirty="0" smtClean="0"/>
              <a:t>K</a:t>
            </a:r>
            <a:r>
              <a:rPr lang="zh-CN" altLang="en-US" dirty="0" smtClean="0"/>
              <a:t>值时的阶跃响应曲线。</a:t>
            </a:r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．写出调节器参数整定过程。 </a:t>
            </a:r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．根据扰动分别作用于主、从对象时系统输出的响应曲线，分析系统在阶跃扰动作用下的静、动态性能。 </a:t>
            </a:r>
          </a:p>
          <a:p>
            <a:r>
              <a:rPr lang="en-US" altLang="zh-CN" dirty="0" smtClean="0"/>
              <a:t>5. </a:t>
            </a:r>
            <a:r>
              <a:rPr lang="zh-CN" altLang="en-US" dirty="0" smtClean="0"/>
              <a:t>分析</a:t>
            </a:r>
            <a:r>
              <a:rPr lang="en-US" altLang="zh-CN" dirty="0" smtClean="0"/>
              <a:t>PI</a:t>
            </a:r>
            <a:r>
              <a:rPr lang="zh-CN" altLang="en-US" dirty="0" smtClean="0"/>
              <a:t>调节器控制时，不同</a:t>
            </a:r>
            <a:r>
              <a:rPr lang="en-US" altLang="zh-CN" dirty="0" smtClean="0"/>
              <a:t>P</a:t>
            </a:r>
            <a:r>
              <a:rPr lang="zh-CN" altLang="en-US" dirty="0" smtClean="0"/>
              <a:t>和</a:t>
            </a:r>
            <a:r>
              <a:rPr lang="en-US" altLang="zh-CN" dirty="0" smtClean="0"/>
              <a:t>I</a:t>
            </a:r>
            <a:r>
              <a:rPr lang="zh-CN" altLang="en-US" dirty="0" smtClean="0"/>
              <a:t>值对系统性能的影响。 </a:t>
            </a:r>
          </a:p>
          <a:p>
            <a:endParaRPr lang="zh-CN" altLang="en-US" dirty="0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8C10-8350-4630-8BD6-BCA30158ACAE}" type="slidenum">
              <a:rPr lang="en-US" altLang="zh-CN"/>
              <a:pPr/>
              <a:t>5</a:t>
            </a:fld>
            <a:endParaRPr lang="zh-CN" altLang="zh-CN"/>
          </a:p>
        </p:txBody>
      </p:sp>
      <p:sp>
        <p:nvSpPr>
          <p:cNvPr id="406531" name="Rectangle 3"/>
          <p:cNvSpPr>
            <a:spLocks noChangeArrowheads="1"/>
          </p:cNvSpPr>
          <p:nvPr/>
        </p:nvSpPr>
        <p:spPr bwMode="auto">
          <a:xfrm>
            <a:off x="1524001" y="24537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6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KINGACT</a:t>
            </a:r>
            <a:r>
              <a:rPr lang="zh-CN" altLang="en-US" dirty="0" smtClean="0"/>
              <a:t>程序分析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对象模型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724" y="2772569"/>
            <a:ext cx="8807415" cy="171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24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025" y="612774"/>
            <a:ext cx="9401518" cy="525462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V="1">
            <a:off x="1216025" y="1765300"/>
            <a:ext cx="587375" cy="50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60400" y="2374900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液体比热容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1216025" y="4990067"/>
            <a:ext cx="587375" cy="50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60400" y="5599667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液体比热容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5643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137" y="749300"/>
            <a:ext cx="9517063" cy="5395500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V="1">
            <a:off x="773112" y="1625600"/>
            <a:ext cx="587375" cy="50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17487" y="2235200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液体比热容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991393" y="3905766"/>
            <a:ext cx="217487" cy="4709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0" y="3536434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液体比热容</a:t>
            </a:r>
            <a:endParaRPr lang="zh-CN" altLang="en-US" dirty="0"/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479424" y="5650532"/>
            <a:ext cx="587375" cy="508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08743" y="6158532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水箱比热容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7148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+mn-lt"/>
                <a:ea typeface="+mn-ea"/>
                <a:cs typeface="+mn-cs"/>
              </a:rPr>
              <a:t>液位计算</a:t>
            </a:r>
            <a:endParaRPr lang="zh-CN" alt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87" y="2276474"/>
            <a:ext cx="1080520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53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493</Words>
  <Application>Microsoft Office PowerPoint</Application>
  <PresentationFormat>宽屏</PresentationFormat>
  <Paragraphs>55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9" baseType="lpstr">
      <vt:lpstr>宋体</vt:lpstr>
      <vt:lpstr>Arial</vt:lpstr>
      <vt:lpstr>Calibri</vt:lpstr>
      <vt:lpstr>Calibri Light</vt:lpstr>
      <vt:lpstr>Office 主题</vt:lpstr>
      <vt:lpstr>实验三：双比环流量比值控制系统实验</vt:lpstr>
      <vt:lpstr>三、实验内容 </vt:lpstr>
      <vt:lpstr>四、 实验方法与步骤 </vt:lpstr>
      <vt:lpstr>PowerPoint 演示文稿</vt:lpstr>
      <vt:lpstr>五、 实验报告要求</vt:lpstr>
      <vt:lpstr>KINGACT程序分析</vt:lpstr>
      <vt:lpstr>PowerPoint 演示文稿</vt:lpstr>
      <vt:lpstr>PowerPoint 演示文稿</vt:lpstr>
      <vt:lpstr>液位计算</vt:lpstr>
      <vt:lpstr>PowerPoint 演示文稿</vt:lpstr>
      <vt:lpstr>PowerPoint 演示文稿</vt:lpstr>
      <vt:lpstr>PowerPoint 演示文稿</vt:lpstr>
      <vt:lpstr>扰动模型</vt:lpstr>
      <vt:lpstr>PowerPoint 演示文稿</vt:lpstr>
      <vt:lpstr>PowerPoint 演示文稿</vt:lpstr>
      <vt:lpstr>PowerPoint 演示文稿</vt:lpstr>
      <vt:lpstr>比值+PID控制器</vt:lpstr>
      <vt:lpstr>PowerPoint 演示文稿</vt:lpstr>
      <vt:lpstr>PowerPoint 演示文稿</vt:lpstr>
      <vt:lpstr>PowerPoint 演示文稿</vt:lpstr>
      <vt:lpstr>KINGVIEW程序</vt:lpstr>
      <vt:lpstr>PowerPoint 演示文稿</vt:lpstr>
      <vt:lpstr>PowerPoint 演示文稿</vt:lpstr>
      <vt:lpstr>主画面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实验三：双比环流量比值控制系统实验</dc:title>
  <dc:creator>WuPing</dc:creator>
  <cp:lastModifiedBy>WuPing</cp:lastModifiedBy>
  <cp:revision>9</cp:revision>
  <dcterms:created xsi:type="dcterms:W3CDTF">2015-06-08T08:18:53Z</dcterms:created>
  <dcterms:modified xsi:type="dcterms:W3CDTF">2015-06-08T09:30:33Z</dcterms:modified>
</cp:coreProperties>
</file>