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291" name="Text Box 3"/>
          <p:cNvSpPr txBox="1">
            <a:spLocks noChangeArrowheads="1"/>
          </p:cNvSpPr>
          <p:nvPr/>
        </p:nvSpPr>
        <p:spPr bwMode="auto">
          <a:xfrm>
            <a:off x="1320800" y="1639889"/>
            <a:ext cx="9550400" cy="17795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76264A"/>
            </a:outerShdw>
          </a:effectLst>
        </p:spPr>
        <p:txBody>
          <a:bodyPr lIns="457200" tIns="548640" rIns="457200" bIns="274320" anchor="ctr" anchorCtr="1"/>
          <a:lstStyle>
            <a:lvl1pPr>
              <a:defRPr sz="2400">
                <a:solidFill>
                  <a:schemeClr val="tx1"/>
                </a:solidFill>
                <a:latin typeface="Agilent TT Cond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gilent TT Cond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gilent TT Cond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gilent TT Cond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gilent TT Cond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50000"/>
              </a:spcAft>
            </a:pPr>
            <a:endParaRPr lang="en-US" altLang="en-US" sz="3600" b="1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64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32467" y="1894701"/>
            <a:ext cx="9124951" cy="553998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en-US" noProof="0" smtClean="0"/>
              <a:t>Title</a:t>
            </a:r>
          </a:p>
        </p:txBody>
      </p:sp>
      <p:pic>
        <p:nvPicPr>
          <p:cNvPr id="1164293" name="Picture 5" descr="4c_CorporateSig-noH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834" y="4524376"/>
            <a:ext cx="4485217" cy="64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4294" name="Rectangle 6"/>
          <p:cNvSpPr>
            <a:spLocks noChangeArrowheads="1"/>
          </p:cNvSpPr>
          <p:nvPr/>
        </p:nvSpPr>
        <p:spPr bwMode="auto">
          <a:xfrm>
            <a:off x="4929718" y="3759201"/>
            <a:ext cx="17652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76264A"/>
              </a:buClr>
              <a:buSzPct val="125000"/>
            </a:pPr>
            <a:r>
              <a:rPr lang="en-US" altLang="en-US" sz="2000" i="1">
                <a:solidFill>
                  <a:srgbClr val="000000"/>
                </a:solidFill>
                <a:cs typeface="Times New Roman" panose="02020603050405020304" pitchFamily="18" charset="0"/>
              </a:rPr>
              <a:t>Presented by:</a:t>
            </a:r>
          </a:p>
        </p:txBody>
      </p:sp>
      <p:sp>
        <p:nvSpPr>
          <p:cNvPr id="1164300" name="Text Box 12"/>
          <p:cNvSpPr txBox="1">
            <a:spLocks noChangeArrowheads="1"/>
          </p:cNvSpPr>
          <p:nvPr userDrawn="1"/>
        </p:nvSpPr>
        <p:spPr bwMode="auto">
          <a:xfrm>
            <a:off x="243418" y="6381751"/>
            <a:ext cx="229582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solidFill>
                  <a:srgbClr val="FFFFFF"/>
                </a:solidFill>
                <a:cs typeface="Times New Roman" panose="02020603050405020304" pitchFamily="18" charset="0"/>
              </a:rPr>
              <a:t>Beyond S-Parameters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solidFill>
                  <a:srgbClr val="FFFFFF"/>
                </a:solidFill>
                <a:cs typeface="Times New Roman" panose="02020603050405020304" pitchFamily="18" charset="0"/>
              </a:rPr>
              <a:t>© Agilent Technologies, Inc. 2007</a:t>
            </a:r>
          </a:p>
        </p:txBody>
      </p:sp>
      <p:pic>
        <p:nvPicPr>
          <p:cNvPr id="1164307" name="Picture 19" descr="Copy of cropped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88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4302" name="Rectangle 14"/>
          <p:cNvSpPr>
            <a:spLocks noChangeArrowheads="1"/>
          </p:cNvSpPr>
          <p:nvPr userDrawn="1"/>
        </p:nvSpPr>
        <p:spPr bwMode="auto">
          <a:xfrm>
            <a:off x="0" y="173038"/>
            <a:ext cx="49754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Univers 67 CondensedBold" charset="0"/>
                <a:cs typeface="Times New Roman" panose="02020603050405020304" pitchFamily="18" charset="0"/>
              </a:rPr>
              <a:t>EuMw 2007 Agilent Workshop</a:t>
            </a:r>
          </a:p>
        </p:txBody>
      </p:sp>
      <p:pic>
        <p:nvPicPr>
          <p:cNvPr id="1164310" name="Picture 2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5376"/>
            <a:ext cx="121920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4311" name="Picture 23" descr="EuMW2007_logov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1" y="5105401"/>
            <a:ext cx="3128433" cy="100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4317" name="Picture 29" descr="Clipboard0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600" y="6245225"/>
            <a:ext cx="31242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67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F21EA2C7-0795-45BA-A00E-36E3D8F1542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958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36227" y="792163"/>
            <a:ext cx="1107996" cy="4900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451" y="792163"/>
            <a:ext cx="8813800" cy="4900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37FA0676-1F4D-4349-96CB-35AFB4BD102A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7070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1" y="792164"/>
            <a:ext cx="12020549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9467" y="1577975"/>
            <a:ext cx="5611284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577975"/>
            <a:ext cx="5611283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9254067" y="6410325"/>
            <a:ext cx="2717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666046A5-207D-43D1-957D-37914732B382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5053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1" y="792164"/>
            <a:ext cx="12020549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9467" y="1577975"/>
            <a:ext cx="11425767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254067" y="6410325"/>
            <a:ext cx="2717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8D0F9A99-5F14-4486-AC17-A3F72CBF9F1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415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EFEF54A2-A840-478F-AA31-01B6EECAD41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164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546813"/>
            <a:ext cx="10515600" cy="10156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6D005C45-A234-4B01-87D5-87B04E3675FE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749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9467" y="1577975"/>
            <a:ext cx="5611284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577975"/>
            <a:ext cx="5611283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9B101311-E08E-48F3-A4CD-84F166FB644D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479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750908"/>
            <a:ext cx="10515600" cy="55399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A794BE87-AFDB-43DF-B127-6A71CA804C2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999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F38BB504-06A8-4077-9667-D9135D745EC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8576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09CE007F-0A27-4459-B4A8-F17C54BE9ED3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293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980182"/>
            <a:ext cx="3932767" cy="10772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AF3D2C81-C3D6-4364-95C5-599D4E11D6C1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114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980182"/>
            <a:ext cx="3932767" cy="10772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7E6807ED-47F7-426E-94E5-0246E4B08E28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869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7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9467" y="1577975"/>
            <a:ext cx="1142576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6327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451" y="792164"/>
            <a:ext cx="12020549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163275" name="Text Box 11"/>
          <p:cNvSpPr txBox="1">
            <a:spLocks noChangeArrowheads="1"/>
          </p:cNvSpPr>
          <p:nvPr/>
        </p:nvSpPr>
        <p:spPr bwMode="auto">
          <a:xfrm>
            <a:off x="243418" y="6381751"/>
            <a:ext cx="229582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solidFill>
                  <a:srgbClr val="FFFFFF"/>
                </a:solidFill>
                <a:cs typeface="Times New Roman" panose="02020603050405020304" pitchFamily="18" charset="0"/>
              </a:rPr>
              <a:t>Beyond S-Parameters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>
                <a:solidFill>
                  <a:srgbClr val="FFFFFF"/>
                </a:solidFill>
                <a:cs typeface="Times New Roman" panose="02020603050405020304" pitchFamily="18" charset="0"/>
              </a:rPr>
              <a:t>© Agilent Technologies, Inc. 2007</a:t>
            </a:r>
          </a:p>
        </p:txBody>
      </p:sp>
      <p:sp>
        <p:nvSpPr>
          <p:cNvPr id="116327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54067" y="6410325"/>
            <a:ext cx="271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  <a:cs typeface="Times New Roman" panose="02020603050405020304" pitchFamily="18" charset="0"/>
              </a:rPr>
              <a:t>Page M6- </a:t>
            </a:r>
            <a:fld id="{574204AC-1F25-4DBC-BE4F-047E67B1798E}" type="slidenum">
              <a:rPr lang="en-US" altLang="en-US">
                <a:solidFill>
                  <a:srgbClr val="FFFFFF"/>
                </a:solidFill>
                <a:cs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altLang="en-US">
                <a:solidFill>
                  <a:srgbClr val="FFFFFF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63280" name="Rectangle 16"/>
          <p:cNvSpPr>
            <a:spLocks noChangeArrowheads="1"/>
          </p:cNvSpPr>
          <p:nvPr userDrawn="1"/>
        </p:nvSpPr>
        <p:spPr bwMode="auto">
          <a:xfrm>
            <a:off x="2032000" y="90488"/>
            <a:ext cx="6923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Univers 67 CondensedBold" charset="0"/>
                <a:cs typeface="Times New Roman" panose="02020603050405020304" pitchFamily="18" charset="0"/>
              </a:rPr>
              <a:t>Aerospace and Defense Symposium 2007</a:t>
            </a:r>
          </a:p>
        </p:txBody>
      </p:sp>
      <p:pic>
        <p:nvPicPr>
          <p:cNvPr id="1163281" name="Picture 17" descr="Copy of cropped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88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3283" name="Picture 19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75376"/>
            <a:ext cx="12192000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3285" name="Picture 21" descr="Clipboard01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4600" y="6245225"/>
            <a:ext cx="3124200" cy="45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3286" name="Rectangle 22"/>
          <p:cNvSpPr>
            <a:spLocks noChangeArrowheads="1"/>
          </p:cNvSpPr>
          <p:nvPr userDrawn="1"/>
        </p:nvSpPr>
        <p:spPr bwMode="auto">
          <a:xfrm>
            <a:off x="0" y="173038"/>
            <a:ext cx="49754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Univers 67 CondensedBold" charset="0"/>
                <a:cs typeface="Times New Roman" panose="02020603050405020304" pitchFamily="18" charset="0"/>
              </a:rPr>
              <a:t>EuMw 2007 Agilent Workshop</a:t>
            </a:r>
          </a:p>
        </p:txBody>
      </p:sp>
    </p:spTree>
    <p:extLst>
      <p:ext uri="{BB962C8B-B14F-4D97-AF65-F5344CB8AC3E}">
        <p14:creationId xmlns:p14="http://schemas.microsoft.com/office/powerpoint/2010/main" val="134796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rgbClr val="33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336699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336699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336699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336699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336699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336699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336699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336699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1775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5425" algn="l" rtl="0" eaLnBrk="0" fontAlgn="base" hangingPunct="0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12863" indent="-284163" algn="l" rtl="0" eaLnBrk="0" fontAlgn="base" hangingPunct="0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38" indent="-231775" algn="l" rtl="0" eaLnBrk="0" fontAlgn="base" hangingPunct="0">
        <a:spcBef>
          <a:spcPct val="20000"/>
        </a:spcBef>
        <a:spcAft>
          <a:spcPct val="0"/>
        </a:spcAft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90816D67-6DD4-4A69-91EA-F1E4C78AAEC7}" type="slidenum">
              <a:rPr lang="en-US" altLang="en-US">
                <a:solidFill>
                  <a:srgbClr val="FFFFFF"/>
                </a:solidFill>
              </a:rPr>
              <a:pPr/>
              <a:t>1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631236" name="Rectangle 4"/>
          <p:cNvSpPr>
            <a:spLocks noGrp="1" noChangeArrowheads="1"/>
          </p:cNvSpPr>
          <p:nvPr>
            <p:ph type="title"/>
          </p:nvPr>
        </p:nvSpPr>
        <p:spPr>
          <a:xfrm>
            <a:off x="1581151" y="3149601"/>
            <a:ext cx="9015413" cy="549275"/>
          </a:xfrm>
        </p:spPr>
        <p:txBody>
          <a:bodyPr/>
          <a:lstStyle/>
          <a:p>
            <a:pPr algn="ctr"/>
            <a:r>
              <a:rPr lang="en-US" altLang="en-US"/>
              <a:t>Hot S22 Measurements</a:t>
            </a:r>
          </a:p>
        </p:txBody>
      </p:sp>
    </p:spTree>
    <p:extLst>
      <p:ext uri="{BB962C8B-B14F-4D97-AF65-F5344CB8AC3E}">
        <p14:creationId xmlns:p14="http://schemas.microsoft.com/office/powerpoint/2010/main" val="45896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7663C632-071A-4B4D-86CE-BAE572C68840}" type="slidenum">
              <a:rPr lang="en-US" altLang="en-US">
                <a:solidFill>
                  <a:srgbClr val="FFFFFF"/>
                </a:solidFill>
              </a:rPr>
              <a:pPr/>
              <a:t>2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63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52588" y="822325"/>
            <a:ext cx="9015412" cy="488950"/>
          </a:xfrm>
        </p:spPr>
        <p:txBody>
          <a:bodyPr/>
          <a:lstStyle/>
          <a:p>
            <a:r>
              <a:rPr lang="en-US" altLang="en-US" sz="2600"/>
              <a:t>Hot S22 Measurements</a:t>
            </a:r>
          </a:p>
        </p:txBody>
      </p:sp>
      <p:sp>
        <p:nvSpPr>
          <p:cNvPr id="163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3701" y="1368426"/>
            <a:ext cx="8569325" cy="390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Measurement Block Diagram</a:t>
            </a:r>
          </a:p>
        </p:txBody>
      </p:sp>
      <p:sp>
        <p:nvSpPr>
          <p:cNvPr id="1633285" name="Text Box 5"/>
          <p:cNvSpPr txBox="1">
            <a:spLocks noChangeArrowheads="1"/>
          </p:cNvSpPr>
          <p:nvPr/>
        </p:nvSpPr>
        <p:spPr bwMode="auto">
          <a:xfrm>
            <a:off x="2076450" y="3892551"/>
            <a:ext cx="28321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gilent TT Cond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gilent TT Cond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gilent TT Cond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gilent TT Cond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gilent TT Cond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Use the “Hot S-Parameters”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pre-stored configuration</a:t>
            </a:r>
          </a:p>
        </p:txBody>
      </p:sp>
      <p:pic>
        <p:nvPicPr>
          <p:cNvPr id="163328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1743076"/>
            <a:ext cx="5219700" cy="434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646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22BC4610-9B0D-4087-B5DF-BD7040363BF6}" type="slidenum">
              <a:rPr lang="en-US" altLang="en-US">
                <a:solidFill>
                  <a:srgbClr val="FFFFFF"/>
                </a:solidFill>
              </a:rPr>
              <a:pPr/>
              <a:t>3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63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Hot S22 Channel Setup &amp; Calibration</a:t>
            </a:r>
          </a:p>
        </p:txBody>
      </p:sp>
      <p:sp>
        <p:nvSpPr>
          <p:cNvPr id="163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500"/>
              <a:t>Setup the channel for the S-Parameter frequencies that you want to measure.</a:t>
            </a:r>
          </a:p>
          <a:p>
            <a:pPr>
              <a:lnSpc>
                <a:spcPct val="80000"/>
              </a:lnSpc>
            </a:pPr>
            <a:r>
              <a:rPr lang="en-US" altLang="en-US" sz="1500"/>
              <a:t>change to step sweep.</a:t>
            </a:r>
          </a:p>
          <a:p>
            <a:pPr>
              <a:lnSpc>
                <a:spcPct val="80000"/>
              </a:lnSpc>
            </a:pPr>
            <a:r>
              <a:rPr lang="en-US" altLang="en-US" sz="1500"/>
              <a:t>Select the “Hot S-Parameters” pre-stored configuration and re-wire the back panel jumpers as shown on the diagram.  This is done to assure that the Hot signal coming from source 2 has enough power to drive the amplifier.  Since the S-Parameter signal does not have to be very high power, source 1 is re-routed through the coupled arm of the combiner.</a:t>
            </a:r>
          </a:p>
          <a:p>
            <a:pPr>
              <a:lnSpc>
                <a:spcPct val="80000"/>
              </a:lnSpc>
            </a:pPr>
            <a:r>
              <a:rPr lang="en-US" altLang="en-US" sz="1500"/>
              <a:t>In the FOM dialog turn on FOM and set the source 2 frequencies with a positive or a negative offset of at least (IFBW X 100).  This will be the frequency of the Hot signal and needs to be far enough away from the measurement frequencies to avoid interference.</a:t>
            </a:r>
          </a:p>
          <a:p>
            <a:pPr>
              <a:lnSpc>
                <a:spcPct val="80000"/>
              </a:lnSpc>
            </a:pPr>
            <a:r>
              <a:rPr lang="en-US" altLang="en-US" sz="1500"/>
              <a:t>In the Power &amp; Attenuator dialog make port 2 attenuators manual and put at least 10 dB of attenuation on the source path and appropriate attenuation on the B receiver taking into account the gain of the amp and the input level of the hot signal.  Make sure “Port 1 Src2” and “Port 3” are both set to Off.</a:t>
            </a:r>
          </a:p>
          <a:p>
            <a:pPr>
              <a:lnSpc>
                <a:spcPct val="80000"/>
              </a:lnSpc>
            </a:pPr>
            <a:r>
              <a:rPr lang="en-US" altLang="en-US" sz="1500"/>
              <a:t>Perform a 2-port S-Parameter cal in this channel.</a:t>
            </a:r>
          </a:p>
          <a:p>
            <a:pPr>
              <a:lnSpc>
                <a:spcPct val="80000"/>
              </a:lnSpc>
            </a:pPr>
            <a:r>
              <a:rPr lang="en-US" altLang="en-US" sz="1500"/>
              <a:t>Connect the DUT and measure S22.</a:t>
            </a:r>
          </a:p>
          <a:p>
            <a:pPr>
              <a:lnSpc>
                <a:spcPct val="80000"/>
              </a:lnSpc>
            </a:pPr>
            <a:r>
              <a:rPr lang="en-US" altLang="en-US" sz="1500"/>
              <a:t>In the Power &amp; Attenuator dialog turn on “Port 1 Src2” and set its power to the appropriate drive level.  Notice the change in S22.</a:t>
            </a:r>
          </a:p>
          <a:p>
            <a:pPr>
              <a:lnSpc>
                <a:spcPct val="80000"/>
              </a:lnSpc>
            </a:pPr>
            <a:r>
              <a:rPr lang="en-US" altLang="en-US" sz="1500"/>
              <a:t>To ensure that the amp is being driven at the desired power level, you can perform a source power cal for “Port 1 Src2”.</a:t>
            </a:r>
          </a:p>
        </p:txBody>
      </p:sp>
    </p:spTree>
    <p:extLst>
      <p:ext uri="{BB962C8B-B14F-4D97-AF65-F5344CB8AC3E}">
        <p14:creationId xmlns:p14="http://schemas.microsoft.com/office/powerpoint/2010/main" val="317722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FF"/>
                </a:solidFill>
              </a:rPr>
              <a:t>Page M6- </a:t>
            </a:r>
            <a:fld id="{7D8F8199-A723-4B3F-9DE6-DBB137376085}" type="slidenum">
              <a:rPr lang="en-US" altLang="en-US">
                <a:solidFill>
                  <a:srgbClr val="FFFFFF"/>
                </a:solidFill>
              </a:rPr>
              <a:pPr/>
              <a:t>4</a:t>
            </a:fld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63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Hot S22 Measurement Result</a:t>
            </a:r>
          </a:p>
        </p:txBody>
      </p:sp>
      <p:sp>
        <p:nvSpPr>
          <p:cNvPr id="1635332" name="Rectangle 4"/>
          <p:cNvSpPr>
            <a:spLocks noChangeArrowheads="1"/>
          </p:cNvSpPr>
          <p:nvPr/>
        </p:nvSpPr>
        <p:spPr bwMode="auto">
          <a:xfrm>
            <a:off x="1811339" y="1301751"/>
            <a:ext cx="8569325" cy="32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74675" indent="-2317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indent="-22542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12863" indent="-2841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658938" indent="-231775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16138" indent="-2317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573338" indent="-2317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30538" indent="-2317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487738" indent="-2317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lnSpc>
                <a:spcPct val="80000"/>
              </a:lnSpc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cs typeface="Times New Roman" panose="02020603050405020304" pitchFamily="18" charset="0"/>
              </a:rPr>
              <a:t>DUT = Hittite HMC452ST89  Power Amplifier tuned for 900 MHz 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Comparison</a:t>
            </a:r>
          </a:p>
        </p:txBody>
      </p:sp>
      <p:pic>
        <p:nvPicPr>
          <p:cNvPr id="1635333" name="Picture 5" descr="Amp-HotS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9" y="1746250"/>
            <a:ext cx="5672137" cy="426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5334" name="Oval 6"/>
          <p:cNvSpPr>
            <a:spLocks noChangeArrowheads="1"/>
          </p:cNvSpPr>
          <p:nvPr/>
        </p:nvSpPr>
        <p:spPr bwMode="auto">
          <a:xfrm>
            <a:off x="6283325" y="2098676"/>
            <a:ext cx="1544638" cy="284163"/>
          </a:xfrm>
          <a:prstGeom prst="ellipse">
            <a:avLst/>
          </a:prstGeom>
          <a:noFill/>
          <a:ln w="6350">
            <a:solidFill>
              <a:srgbClr val="FF0000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35335" name="Oval 7"/>
          <p:cNvSpPr>
            <a:spLocks noChangeArrowheads="1"/>
          </p:cNvSpPr>
          <p:nvPr/>
        </p:nvSpPr>
        <p:spPr bwMode="auto">
          <a:xfrm>
            <a:off x="3660775" y="2092326"/>
            <a:ext cx="1544638" cy="284163"/>
          </a:xfrm>
          <a:prstGeom prst="ellipse">
            <a:avLst/>
          </a:prstGeom>
          <a:noFill/>
          <a:ln w="6350">
            <a:solidFill>
              <a:schemeClr val="accent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35336" name="Line 8"/>
          <p:cNvSpPr>
            <a:spLocks noChangeShapeType="1"/>
          </p:cNvSpPr>
          <p:nvPr/>
        </p:nvSpPr>
        <p:spPr bwMode="auto">
          <a:xfrm>
            <a:off x="7804150" y="2247901"/>
            <a:ext cx="1589088" cy="60801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35337" name="Text Box 9"/>
          <p:cNvSpPr txBox="1">
            <a:spLocks noChangeArrowheads="1"/>
          </p:cNvSpPr>
          <p:nvPr/>
        </p:nvSpPr>
        <p:spPr bwMode="auto">
          <a:xfrm>
            <a:off x="9078913" y="2924175"/>
            <a:ext cx="1460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gilent TT Cond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gilent TT Cond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gilent TT Cond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gilent TT Cond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gilent TT Cond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Hot Signal ON</a:t>
            </a:r>
          </a:p>
        </p:txBody>
      </p:sp>
      <p:sp>
        <p:nvSpPr>
          <p:cNvPr id="1635338" name="Text Box 10"/>
          <p:cNvSpPr txBox="1">
            <a:spLocks noChangeArrowheads="1"/>
          </p:cNvSpPr>
          <p:nvPr/>
        </p:nvSpPr>
        <p:spPr bwMode="auto">
          <a:xfrm>
            <a:off x="1689100" y="3094039"/>
            <a:ext cx="1574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gilent TT Cond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gilent TT Cond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gilent TT Cond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gilent TT Cond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gilent TT Cond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CC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Hot Signal OFF</a:t>
            </a:r>
          </a:p>
        </p:txBody>
      </p:sp>
      <p:sp>
        <p:nvSpPr>
          <p:cNvPr id="1635339" name="Line 11"/>
          <p:cNvSpPr>
            <a:spLocks noChangeShapeType="1"/>
          </p:cNvSpPr>
          <p:nvPr/>
        </p:nvSpPr>
        <p:spPr bwMode="auto">
          <a:xfrm flipH="1">
            <a:off x="2543176" y="2219325"/>
            <a:ext cx="1109663" cy="793750"/>
          </a:xfrm>
          <a:prstGeom prst="line">
            <a:avLst/>
          </a:prstGeom>
          <a:noFill/>
          <a:ln w="6350">
            <a:solidFill>
              <a:schemeClr val="accent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635340" name="Text Box 12"/>
          <p:cNvSpPr txBox="1">
            <a:spLocks noChangeArrowheads="1"/>
          </p:cNvSpPr>
          <p:nvPr/>
        </p:nvSpPr>
        <p:spPr bwMode="auto">
          <a:xfrm>
            <a:off x="1616076" y="4186238"/>
            <a:ext cx="1546225" cy="1466850"/>
          </a:xfrm>
          <a:prstGeom prst="rect">
            <a:avLst/>
          </a:prstGeom>
          <a:solidFill>
            <a:srgbClr val="F0EA00"/>
          </a:solidFill>
          <a:ln w="6350">
            <a:solidFill>
              <a:schemeClr val="tx1"/>
            </a:solidFill>
            <a:miter lim="800000"/>
            <a:headEnd/>
            <a:tailEnd type="none" w="med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gilent TT Cond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gilent TT Cond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gilent TT Cond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gilent TT Cond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gilent TT Cond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gilent TT Cond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Note: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If the Hot signal is too close to the measurement signal, ripples will appear on the out of band regions of the amplifier response.</a:t>
            </a:r>
          </a:p>
        </p:txBody>
      </p:sp>
    </p:spTree>
    <p:extLst>
      <p:ext uri="{BB962C8B-B14F-4D97-AF65-F5344CB8AC3E}">
        <p14:creationId xmlns:p14="http://schemas.microsoft.com/office/powerpoint/2010/main" val="1803219287"/>
      </p:ext>
    </p:extLst>
  </p:cSld>
  <p:clrMapOvr>
    <a:masterClrMapping/>
  </p:clrMapOvr>
</p:sld>
</file>

<file path=ppt/theme/theme1.xml><?xml version="1.0" encoding="utf-8"?>
<a:theme xmlns:a="http://schemas.openxmlformats.org/drawingml/2006/main" name="AD Symposium Template">
  <a:themeElements>
    <a:clrScheme name="AD Symposium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D Symposium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Times New Roman" panose="02020603050405020304" pitchFamily="18" charset="0"/>
          </a:defRPr>
        </a:defPPr>
      </a:lstStyle>
    </a:lnDef>
  </a:objectDefaults>
  <a:extraClrSchemeLst>
    <a:extraClrScheme>
      <a:clrScheme name="AD Symposium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 Symposium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D Symposium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 Symposium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 Symposium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 Symposium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 Symposium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Agilent TT Cond</vt:lpstr>
      <vt:lpstr>Arial</vt:lpstr>
      <vt:lpstr>Times New Roman</vt:lpstr>
      <vt:lpstr>Univers 67 CondensedBold</vt:lpstr>
      <vt:lpstr>AD Symposium Template</vt:lpstr>
      <vt:lpstr>Hot S22 Measurements</vt:lpstr>
      <vt:lpstr>Hot S22 Measurements</vt:lpstr>
      <vt:lpstr>Hot S22 Channel Setup &amp; Calibration</vt:lpstr>
      <vt:lpstr>Hot S22 Measurement Result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S22 Measurements</dc:title>
  <dc:creator>SARIASLANI,DARA (K-Sonoma,ex1)</dc:creator>
  <cp:lastModifiedBy>SARIASLANI,DARA (K-Sonoma,ex1)</cp:lastModifiedBy>
  <cp:revision>1</cp:revision>
  <dcterms:created xsi:type="dcterms:W3CDTF">2015-09-25T16:11:36Z</dcterms:created>
  <dcterms:modified xsi:type="dcterms:W3CDTF">2015-09-25T16:12:12Z</dcterms:modified>
</cp:coreProperties>
</file>