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69" r:id="rId3"/>
    <p:sldId id="270" r:id="rId4"/>
    <p:sldId id="283" r:id="rId5"/>
    <p:sldId id="271" r:id="rId6"/>
    <p:sldId id="272" r:id="rId7"/>
    <p:sldId id="273" r:id="rId8"/>
    <p:sldId id="274" r:id="rId9"/>
    <p:sldId id="275" r:id="rId10"/>
    <p:sldId id="276" r:id="rId11"/>
    <p:sldId id="278" r:id="rId12"/>
    <p:sldId id="279" r:id="rId13"/>
    <p:sldId id="280" r:id="rId14"/>
    <p:sldId id="281" r:id="rId15"/>
    <p:sldId id="28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26" d="100"/>
          <a:sy n="126" d="100"/>
        </p:scale>
        <p:origin x="-23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ED944A-C07D-4D62-8D42-AF9916A58BAB}" type="datetimeFigureOut">
              <a:rPr lang="en-US" smtClean="0"/>
              <a:pPr/>
              <a:t>8/22/2011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B9487E-648B-4C72-9031-EFA8CC2FE8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71016"/>
            <a:ext cx="4114800" cy="2157984"/>
          </a:xfrm>
        </p:spPr>
        <p:txBody>
          <a:bodyPr lIns="0" tIns="0" rIns="0" bIns="0"/>
          <a:lstStyle>
            <a:lvl1pPr algn="r">
              <a:spcAft>
                <a:spcPts val="0"/>
              </a:spcAft>
              <a:defRPr/>
            </a:lvl1pPr>
          </a:lstStyle>
          <a:p>
            <a:r>
              <a:rPr lang="en-US" smtClean="0"/>
              <a:t>Click to edit Master title style</a:t>
            </a:r>
            <a:endParaRPr lang="en-US" dirty="0"/>
          </a:p>
        </p:txBody>
      </p:sp>
      <p:sp>
        <p:nvSpPr>
          <p:cNvPr id="3" name="Subtitle 2"/>
          <p:cNvSpPr>
            <a:spLocks noGrp="1"/>
          </p:cNvSpPr>
          <p:nvPr>
            <p:ph type="subTitle" idx="1"/>
          </p:nvPr>
        </p:nvSpPr>
        <p:spPr>
          <a:xfrm>
            <a:off x="4800600" y="1280160"/>
            <a:ext cx="4114800" cy="2148840"/>
          </a:xfrm>
        </p:spPr>
        <p:txBody>
          <a:bodyPr lIns="0" tIns="18288" rIns="0" bIns="0">
            <a:noAutofit/>
          </a:bodyPr>
          <a:lstStyle>
            <a:lvl1pPr marL="0" indent="0" algn="l">
              <a:lnSpc>
                <a:spcPct val="115000"/>
              </a:lnSpc>
              <a:spcAft>
                <a:spcPts val="0"/>
              </a:spcAft>
              <a:buNone/>
              <a:defRPr sz="240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A244E835-B9A8-4295-8E8A-37BF7B956AAB}" type="datetime4">
              <a:rPr lang="en-US" smtClean="0"/>
              <a:pPr/>
              <a:t>August 22, 2011</a:t>
            </a:fld>
            <a:endParaRPr lang="en-US" dirty="0"/>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FE464F76-1965-4778-A878-9CA3CEC99E32}" type="datetime4">
              <a:rPr lang="en-US" smtClean="0"/>
              <a:pPr/>
              <a:t>August 22, 2011</a:t>
            </a:fld>
            <a:endParaRPr lang="en-US" dirty="0"/>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FBABE6AC-CF87-4FC1-AE9C-0547C62725B3}" type="datetime4">
              <a:rPr lang="en-US" smtClean="0"/>
              <a:pPr/>
              <a:t>August 22, 2011</a:t>
            </a:fld>
            <a:endParaRPr lang="en-US" dirty="0"/>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EE3D95FD-97E8-4ECF-9B5F-19776A176209}" type="datetime4">
              <a:rPr lang="en-US" smtClean="0"/>
              <a:pPr/>
              <a:t>August 22, 2011</a:t>
            </a:fld>
            <a:endParaRPr lang="en-US" dirty="0"/>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0FC0D01A-52B9-4A92-B0CE-31482C7B04FC}" type="datetime4">
              <a:rPr lang="en-US" smtClean="0"/>
              <a:pPr/>
              <a:t>August 22, 2011</a:t>
            </a:fld>
            <a:endParaRPr lang="en-US" dirty="0"/>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71016"/>
            <a:ext cx="4270248" cy="4562856"/>
          </a:xfrm>
        </p:spPr>
        <p:txBody>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71016"/>
            <a:ext cx="4270248" cy="4562856"/>
          </a:xfrm>
        </p:spPr>
        <p:txBody>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6BF317B0-ACD1-4018-BDAC-DAF5BECD3A87}" type="datetime4">
              <a:rPr lang="en-US" smtClean="0"/>
              <a:pPr/>
              <a:t>August 22, 2011</a:t>
            </a:fld>
            <a:endParaRPr lang="en-US" dirty="0"/>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28600" y="1271016"/>
            <a:ext cx="4270248"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923288"/>
            <a:ext cx="4270248" cy="3951288"/>
          </a:xfrm>
        </p:spPr>
        <p:txBody>
          <a:bodyPr/>
          <a:lstStyle>
            <a:lvl1pPr>
              <a:defRPr sz="20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4" y="1271016"/>
            <a:ext cx="4270248"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4" y="1923288"/>
            <a:ext cx="4270248" cy="3951288"/>
          </a:xfrm>
        </p:spPr>
        <p:txBody>
          <a:bodyPr/>
          <a:lstStyle>
            <a:lvl1pPr>
              <a:defRPr sz="20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B2D22B46-8D46-4568-8A03-70692520DE06}" type="datetime4">
              <a:rPr lang="en-US" smtClean="0"/>
              <a:pPr/>
              <a:t>August 22, 2011</a:t>
            </a:fld>
            <a:endParaRPr lang="en-US" dirty="0"/>
          </a:p>
        </p:txBody>
      </p:sp>
      <p:sp>
        <p:nvSpPr>
          <p:cNvPr id="11" name="Footer Placeholder 4"/>
          <p:cNvSpPr>
            <a:spLocks noGrp="1"/>
          </p:cNvSpPr>
          <p:nvPr>
            <p:ph type="ftr" sz="quarter" idx="11"/>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12" name="Slide Number Placeholder 5"/>
          <p:cNvSpPr>
            <a:spLocks noGrp="1"/>
          </p:cNvSpPr>
          <p:nvPr>
            <p:ph type="sldNum" sz="quarter" idx="12"/>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E81750EB-6B70-48C4-958A-EE9EDC43A300}" type="datetime4">
              <a:rPr lang="en-US" smtClean="0"/>
              <a:pPr/>
              <a:t>August 22, 2011</a:t>
            </a:fld>
            <a:endParaRPr lang="en-US" dirty="0"/>
          </a:p>
        </p:txBody>
      </p:sp>
      <p:sp>
        <p:nvSpPr>
          <p:cNvPr id="7"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8"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2C4EB2E4-A718-47A0-94AE-585908CB8F03}" type="datetime4">
              <a:rPr lang="en-US" smtClean="0"/>
              <a:pPr/>
              <a:t>August 22, 2011</a:t>
            </a:fld>
            <a:endParaRPr lang="en-US" dirty="0"/>
          </a:p>
        </p:txBody>
      </p:sp>
      <p:sp>
        <p:nvSpPr>
          <p:cNvPr id="6"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7"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F64D770-2801-42B5-94DA-39B96B7BAAF2}" type="datetime4">
              <a:rPr lang="en-US" smtClean="0"/>
              <a:pPr/>
              <a:t>August 22, 2011</a:t>
            </a:fld>
            <a:endParaRPr lang="en-US" dirty="0"/>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213DD4C3-55CB-4177-8C07-BAF00BB0D006}" type="datetime4">
              <a:rPr lang="en-US" smtClean="0"/>
              <a:pPr/>
              <a:t>August 22, 2011</a:t>
            </a:fld>
            <a:endParaRPr lang="en-US" dirty="0"/>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95944" cy="996696"/>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28600" y="1271016"/>
            <a:ext cx="8686800" cy="456285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6"/>
          <p:cNvGrpSpPr/>
          <p:nvPr/>
        </p:nvGrpSpPr>
        <p:grpSpPr>
          <a:xfrm>
            <a:off x="0" y="6229349"/>
            <a:ext cx="9144000" cy="628651"/>
            <a:chOff x="0" y="6229349"/>
            <a:chExt cx="9144000" cy="628651"/>
          </a:xfrm>
        </p:grpSpPr>
        <p:pic>
          <p:nvPicPr>
            <p:cNvPr id="8" name="Picture 22" descr="footer_two-tone_revised_5-16_cir6"/>
            <p:cNvPicPr>
              <a:picLocks noChangeAspect="1" noChangeArrowheads="1"/>
            </p:cNvPicPr>
            <p:nvPr/>
          </p:nvPicPr>
          <p:blipFill>
            <a:blip r:embed="rId13" cstate="print"/>
            <a:srcRect/>
            <a:stretch>
              <a:fillRect/>
            </a:stretch>
          </p:blipFill>
          <p:spPr bwMode="auto">
            <a:xfrm>
              <a:off x="0" y="6229349"/>
              <a:ext cx="9144000" cy="628651"/>
            </a:xfrm>
            <a:prstGeom prst="rect">
              <a:avLst/>
            </a:prstGeom>
            <a:noFill/>
            <a:ln w="9525">
              <a:noFill/>
              <a:miter lim="800000"/>
              <a:headEnd/>
              <a:tailEnd/>
            </a:ln>
          </p:spPr>
        </p:pic>
        <p:pic>
          <p:nvPicPr>
            <p:cNvPr id="9" name="Picture 26" descr="spark-385_150"/>
            <p:cNvPicPr>
              <a:picLocks noChangeAspect="1" noChangeArrowheads="1"/>
            </p:cNvPicPr>
            <p:nvPr/>
          </p:nvPicPr>
          <p:blipFill>
            <a:blip r:embed="rId14" cstate="print"/>
            <a:srcRect/>
            <a:stretch>
              <a:fillRect/>
            </a:stretch>
          </p:blipFill>
          <p:spPr bwMode="auto">
            <a:xfrm>
              <a:off x="4371977" y="6376989"/>
              <a:ext cx="1865313" cy="414337"/>
            </a:xfrm>
            <a:prstGeom prst="rect">
              <a:avLst/>
            </a:prstGeom>
            <a:noFill/>
            <a:ln w="9525">
              <a:noFill/>
              <a:miter lim="800000"/>
              <a:headEnd/>
              <a:tailEnd/>
            </a:ln>
          </p:spPr>
        </p:pic>
      </p:grpSp>
      <p:sp>
        <p:nvSpPr>
          <p:cNvPr id="21"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F89ABBF8-8828-4DE5-A5F5-FF54DA90D760}" type="datetime4">
              <a:rPr lang="en-US" smtClean="0"/>
              <a:pPr/>
              <a:t>August 22, 2011</a:t>
            </a:fld>
            <a:endParaRPr lang="en-US" dirty="0"/>
          </a:p>
        </p:txBody>
      </p:sp>
      <p:sp>
        <p:nvSpPr>
          <p:cNvPr id="22"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r>
              <a:rPr lang="en-US" smtClean="0"/>
              <a:t>Confidentiality Label</a:t>
            </a:r>
            <a:endParaRPr lang="en-US" dirty="0"/>
          </a:p>
        </p:txBody>
      </p:sp>
      <p:sp>
        <p:nvSpPr>
          <p:cNvPr id="23"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793EC66B-EF27-4603-8557-B6CFD2D7773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l" defTabSz="914400" rtl="0" eaLnBrk="1" latinLnBrk="0" hangingPunct="1">
        <a:spcBef>
          <a:spcPct val="0"/>
        </a:spcBef>
        <a:spcAft>
          <a:spcPts val="300"/>
        </a:spcAft>
        <a:buNone/>
        <a:defRPr sz="2800" b="1" kern="1200">
          <a:solidFill>
            <a:schemeClr val="accent1"/>
          </a:solidFill>
          <a:latin typeface="+mj-lt"/>
          <a:ea typeface="+mj-ea"/>
          <a:cs typeface="+mj-cs"/>
        </a:defRPr>
      </a:lvl1pPr>
    </p:titleStyle>
    <p:bodyStyle>
      <a:lvl1pPr marL="0" indent="0" algn="l" defTabSz="914400" rtl="0" eaLnBrk="1" latinLnBrk="0" hangingPunct="1">
        <a:spcBef>
          <a:spcPts val="0"/>
        </a:spcBef>
        <a:spcAft>
          <a:spcPts val="1400"/>
        </a:spcAft>
        <a:buFont typeface="Arial" pitchFamily="34" charset="0"/>
        <a:buNone/>
        <a:tabLst/>
        <a:defRPr sz="2400" kern="1200">
          <a:solidFill>
            <a:schemeClr val="tx1"/>
          </a:solidFill>
          <a:latin typeface="+mn-lt"/>
          <a:ea typeface="+mn-ea"/>
          <a:cs typeface="+mn-cs"/>
        </a:defRPr>
      </a:lvl1pPr>
      <a:lvl2pPr marL="228600" indent="-228600" algn="l" defTabSz="914400" rtl="0" eaLnBrk="1" latinLnBrk="0" hangingPunct="1">
        <a:spcBef>
          <a:spcPts val="0"/>
        </a:spcBef>
        <a:spcAft>
          <a:spcPts val="700"/>
        </a:spcAft>
        <a:buFont typeface="Arial" pitchFamily="34" charset="0"/>
        <a:buChar char="•"/>
        <a:defRPr sz="2000" kern="1200">
          <a:solidFill>
            <a:schemeClr val="tx1"/>
          </a:solidFill>
          <a:latin typeface="+mn-lt"/>
          <a:ea typeface="+mn-ea"/>
          <a:cs typeface="+mn-cs"/>
        </a:defRPr>
      </a:lvl2pPr>
      <a:lvl3pPr marL="457200" indent="-228600" algn="l" defTabSz="914400" rtl="0" eaLnBrk="1" latinLnBrk="0" hangingPunct="1">
        <a:spcBef>
          <a:spcPts val="0"/>
        </a:spcBef>
        <a:spcAft>
          <a:spcPts val="700"/>
        </a:spcAft>
        <a:buFont typeface="Arial" pitchFamily="34" charset="0"/>
        <a:buChar char="–"/>
        <a:defRPr sz="2000" kern="1200">
          <a:solidFill>
            <a:schemeClr val="tx1"/>
          </a:solidFill>
          <a:latin typeface="+mn-lt"/>
          <a:ea typeface="+mn-ea"/>
          <a:cs typeface="+mn-cs"/>
        </a:defRPr>
      </a:lvl3pPr>
      <a:lvl4pPr marL="685800" indent="-228600" algn="l" defTabSz="914400" rtl="0" eaLnBrk="1" latinLnBrk="0" hangingPunct="1">
        <a:spcBef>
          <a:spcPts val="0"/>
        </a:spcBef>
        <a:spcAft>
          <a:spcPts val="600"/>
        </a:spcAft>
        <a:buFont typeface="Arial" pitchFamily="34" charset="0"/>
        <a:buChar char="•"/>
        <a:defRPr sz="1800" kern="1200">
          <a:solidFill>
            <a:schemeClr val="tx1"/>
          </a:solidFill>
          <a:latin typeface="+mn-lt"/>
          <a:ea typeface="+mn-ea"/>
          <a:cs typeface="+mn-cs"/>
        </a:defRPr>
      </a:lvl4pPr>
      <a:lvl5pPr marL="914400" indent="-228600" algn="l" defTabSz="914400" rtl="0" eaLnBrk="1" latinLnBrk="0" hangingPunct="1">
        <a:spcBef>
          <a:spcPts val="0"/>
        </a:spcBef>
        <a:spcAft>
          <a:spcPts val="600"/>
        </a:spcAft>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gilent.com/find/contactus" TargetMode="External"/><Relationship Id="rId2" Type="http://schemas.openxmlformats.org/officeDocument/2006/relationships/hyperlink" Target="http://www.agilent.com/" TargetMode="External"/><Relationship Id="rId1" Type="http://schemas.openxmlformats.org/officeDocument/2006/relationships/slideLayout" Target="../slideLayouts/slideLayout2.xml"/><Relationship Id="rId5" Type="http://schemas.openxmlformats.org/officeDocument/2006/relationships/hyperlink" Target="http://www.agilent.com/find/ivi" TargetMode="External"/><Relationship Id="rId4" Type="http://schemas.openxmlformats.org/officeDocument/2006/relationships/hyperlink" Target="http://www.agilent.com/find/iosuit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agilent.com/find/ivi" TargetMode="External"/><Relationship Id="rId2" Type="http://schemas.openxmlformats.org/officeDocument/2006/relationships/hyperlink" Target="http://www.agilent.com/find/iosuitedownloa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mathworks.com/help/toolbox/instrument" TargetMode="External"/><Relationship Id="rId2" Type="http://schemas.openxmlformats.org/officeDocument/2006/relationships/hyperlink" Target="http://www.ni.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agilent.com/find/iv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Setting up Instrument Interchangeability with IVI Drivers	</a:t>
            </a:r>
            <a:endParaRPr lang="en-US" dirty="0"/>
          </a:p>
        </p:txBody>
      </p:sp>
      <p:sp>
        <p:nvSpPr>
          <p:cNvPr id="3" name="Subtitle 2"/>
          <p:cNvSpPr>
            <a:spLocks noGrp="1"/>
          </p:cNvSpPr>
          <p:nvPr>
            <p:ph type="subTitle" idx="1"/>
          </p:nvPr>
        </p:nvSpPr>
        <p:spPr/>
        <p:txBody>
          <a:bodyPr/>
          <a:lstStyle/>
          <a:p>
            <a:endParaRPr lang="en-US" dirty="0" smtClean="0"/>
          </a:p>
          <a:p>
            <a:endParaRPr lang="en-US" dirty="0" smtClean="0"/>
          </a:p>
          <a:p>
            <a:endParaRPr lang="en-US" dirty="0" smtClean="0"/>
          </a:p>
          <a:p>
            <a:endParaRPr lang="en-US" dirty="0" smtClean="0"/>
          </a:p>
          <a:p>
            <a:r>
              <a:rPr lang="en-US" dirty="0" smtClean="0"/>
              <a:t/>
            </a:r>
            <a:br>
              <a:rPr lang="en-US" dirty="0" smtClean="0"/>
            </a:b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r>
              <a:rPr lang="en-US" sz="1800" dirty="0" smtClean="0"/>
              <a:t>Publi</a:t>
            </a:r>
            <a:r>
              <a:rPr lang="en-US" sz="1800" dirty="0" smtClean="0"/>
              <a:t>c Material</a:t>
            </a:r>
            <a:r>
              <a:rPr lang="en-US" sz="1800" dirty="0" smtClean="0"/>
              <a:t/>
            </a:r>
            <a:br>
              <a:rPr lang="en-US" sz="1800" dirty="0" smtClean="0"/>
            </a:br>
            <a:endParaRPr lang="en-US" sz="1800" dirty="0" smtClean="0"/>
          </a:p>
          <a:p>
            <a:endParaRPr lang="en-US" dirty="0"/>
          </a:p>
        </p:txBody>
      </p:sp>
      <p:sp>
        <p:nvSpPr>
          <p:cNvPr id="12" name="Slide Number Placeholder 11"/>
          <p:cNvSpPr>
            <a:spLocks noGrp="1"/>
          </p:cNvSpPr>
          <p:nvPr>
            <p:ph type="sldNum" sz="quarter" idx="4"/>
          </p:nvPr>
        </p:nvSpPr>
        <p:spPr/>
        <p:txBody>
          <a:bodyPr/>
          <a:lstStyle/>
          <a:p>
            <a:fld id="{5A5E9BCC-F049-4EB9-AE36-C9F7BE5E02AE}" type="slidenum">
              <a:rPr lang="en-US" smtClean="0"/>
              <a:pPr/>
              <a:t>1</a:t>
            </a:fld>
            <a:endParaRPr lang="en-US" dirty="0"/>
          </a:p>
        </p:txBody>
      </p:sp>
      <p:sp>
        <p:nvSpPr>
          <p:cNvPr id="7" name="TextBox 6"/>
          <p:cNvSpPr txBox="1"/>
          <p:nvPr/>
        </p:nvSpPr>
        <p:spPr>
          <a:xfrm>
            <a:off x="7010400" y="6477000"/>
            <a:ext cx="2016899" cy="246221"/>
          </a:xfrm>
          <a:prstGeom prst="rect">
            <a:avLst/>
          </a:prstGeom>
          <a:noFill/>
        </p:spPr>
        <p:txBody>
          <a:bodyPr wrap="none" rtlCol="0">
            <a:spAutoFit/>
          </a:bodyPr>
          <a:lstStyle/>
          <a:p>
            <a:r>
              <a:rPr lang="en-US" sz="1000" b="1" dirty="0" smtClean="0"/>
              <a:t>Last Modified August 22, 2011</a:t>
            </a:r>
            <a:endParaRPr lang="en-US" sz="1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Create a Logical Name</a:t>
            </a:r>
            <a:endParaRPr lang="en-US" dirty="0"/>
          </a:p>
        </p:txBody>
      </p:sp>
      <p:sp>
        <p:nvSpPr>
          <p:cNvPr id="3" name="Content Placeholder 2"/>
          <p:cNvSpPr>
            <a:spLocks noGrp="1"/>
          </p:cNvSpPr>
          <p:nvPr>
            <p:ph idx="1"/>
          </p:nvPr>
        </p:nvSpPr>
        <p:spPr/>
        <p:txBody>
          <a:bodyPr>
            <a:normAutofit/>
          </a:bodyPr>
          <a:lstStyle/>
          <a:p>
            <a:r>
              <a:rPr lang="en-US" sz="1600" dirty="0" smtClean="0"/>
              <a:t>Finally, we’ll create a Logical Name that we </a:t>
            </a:r>
            <a:br>
              <a:rPr lang="en-US" sz="1600" dirty="0" smtClean="0"/>
            </a:br>
            <a:r>
              <a:rPr lang="en-US" sz="1600" dirty="0" smtClean="0"/>
              <a:t>can pass to the </a:t>
            </a:r>
            <a:r>
              <a:rPr lang="en-US" sz="1600" i="1" dirty="0" smtClean="0"/>
              <a:t>Initialize </a:t>
            </a:r>
            <a:r>
              <a:rPr lang="en-US" sz="1600" dirty="0" smtClean="0"/>
              <a:t>call in our program</a:t>
            </a:r>
          </a:p>
          <a:p>
            <a:r>
              <a:rPr lang="en-US" sz="1600" dirty="0" smtClean="0"/>
              <a:t>We’ll give our Logical Name the name </a:t>
            </a:r>
            <a:br>
              <a:rPr lang="en-US" sz="1600" dirty="0" smtClean="0"/>
            </a:br>
            <a:r>
              <a:rPr lang="en-US" sz="1600" dirty="0" smtClean="0"/>
              <a:t>DMM </a:t>
            </a:r>
          </a:p>
          <a:p>
            <a:r>
              <a:rPr lang="en-US" sz="1600" dirty="0" smtClean="0"/>
              <a:t>We’ll also tell our new Logical Name to use </a:t>
            </a:r>
            <a:br>
              <a:rPr lang="en-US" sz="1600" dirty="0" smtClean="0"/>
            </a:br>
            <a:r>
              <a:rPr lang="en-US" sz="1600" dirty="0" smtClean="0"/>
              <a:t>Driver Session </a:t>
            </a:r>
            <a:r>
              <a:rPr lang="en-US" sz="1600" b="1" dirty="0" smtClean="0"/>
              <a:t>34401Session</a:t>
            </a:r>
            <a:r>
              <a:rPr lang="en-US" sz="1600" dirty="0" smtClean="0"/>
              <a:t/>
            </a:r>
            <a:br>
              <a:rPr lang="en-US" sz="1600" dirty="0" smtClean="0"/>
            </a:br>
            <a:endParaRPr lang="en-US" sz="1600" dirty="0"/>
          </a:p>
        </p:txBody>
      </p:sp>
      <p:sp>
        <p:nvSpPr>
          <p:cNvPr id="4" name="Can 3"/>
          <p:cNvSpPr/>
          <p:nvPr/>
        </p:nvSpPr>
        <p:spPr>
          <a:xfrm>
            <a:off x="4724400" y="1143000"/>
            <a:ext cx="4191000" cy="44958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5" name="Rectangle 4"/>
          <p:cNvSpPr/>
          <p:nvPr/>
        </p:nvSpPr>
        <p:spPr>
          <a:xfrm>
            <a:off x="5334000" y="23622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perspective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Logical Name</a:t>
            </a:r>
            <a:endParaRPr lang="en-US" b="1" dirty="0"/>
          </a:p>
        </p:txBody>
      </p:sp>
      <p:sp>
        <p:nvSpPr>
          <p:cNvPr id="6" name="Rectangle 5"/>
          <p:cNvSpPr/>
          <p:nvPr/>
        </p:nvSpPr>
        <p:spPr>
          <a:xfrm>
            <a:off x="5334000" y="3352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Driver Session</a:t>
            </a:r>
            <a:endParaRPr lang="en-US" b="1" dirty="0"/>
          </a:p>
        </p:txBody>
      </p:sp>
      <p:sp>
        <p:nvSpPr>
          <p:cNvPr id="7" name="Rectangle 6"/>
          <p:cNvSpPr/>
          <p:nvPr/>
        </p:nvSpPr>
        <p:spPr>
          <a:xfrm>
            <a:off x="7086600" y="3352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Hardware Asset</a:t>
            </a:r>
            <a:endParaRPr lang="en-US" b="1" dirty="0"/>
          </a:p>
        </p:txBody>
      </p:sp>
      <p:sp>
        <p:nvSpPr>
          <p:cNvPr id="8" name="Rectangle 7"/>
          <p:cNvSpPr/>
          <p:nvPr/>
        </p:nvSpPr>
        <p:spPr>
          <a:xfrm>
            <a:off x="5334000" y="4343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Software Modules</a:t>
            </a:r>
            <a:endParaRPr lang="en-US" b="1" i="1" dirty="0"/>
          </a:p>
        </p:txBody>
      </p:sp>
      <p:cxnSp>
        <p:nvCxnSpPr>
          <p:cNvPr id="9" name="Straight Arrow Connector 8"/>
          <p:cNvCxnSpPr>
            <a:stCxn id="8" idx="0"/>
            <a:endCxn id="6" idx="2"/>
          </p:cNvCxnSpPr>
          <p:nvPr/>
        </p:nvCxnSpPr>
        <p:spPr>
          <a:xfrm rot="5400000" flipH="1" flipV="1">
            <a:off x="5981700" y="4229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1"/>
            <a:endCxn id="6" idx="3"/>
          </p:cNvCxnSpPr>
          <p:nvPr/>
        </p:nvCxnSpPr>
        <p:spPr>
          <a:xfrm rot="10800000">
            <a:off x="6858000" y="37338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0"/>
            <a:endCxn id="5" idx="2"/>
          </p:cNvCxnSpPr>
          <p:nvPr/>
        </p:nvCxnSpPr>
        <p:spPr>
          <a:xfrm rot="5400000" flipH="1" flipV="1">
            <a:off x="5981700" y="32385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go to all the trouble?</a:t>
            </a:r>
            <a:endParaRPr lang="en-US" dirty="0"/>
          </a:p>
        </p:txBody>
      </p:sp>
      <p:sp>
        <p:nvSpPr>
          <p:cNvPr id="3" name="Content Placeholder 2"/>
          <p:cNvSpPr>
            <a:spLocks noGrp="1"/>
          </p:cNvSpPr>
          <p:nvPr>
            <p:ph idx="1"/>
          </p:nvPr>
        </p:nvSpPr>
        <p:spPr/>
        <p:txBody>
          <a:bodyPr>
            <a:normAutofit/>
          </a:bodyPr>
          <a:lstStyle/>
          <a:p>
            <a:r>
              <a:rPr lang="en-US" sz="1800" dirty="0" smtClean="0"/>
              <a:t>And that’s it!</a:t>
            </a:r>
          </a:p>
          <a:p>
            <a:r>
              <a:rPr lang="en-US" sz="1800" dirty="0" smtClean="0"/>
              <a:t>We can now use our Logical Name in our program to talk to actual </a:t>
            </a:r>
            <a:r>
              <a:rPr lang="en-US" sz="1800" dirty="0" smtClean="0"/>
              <a:t>hardware, but why go to all the trouble when we could have just given the VISA address directly to the </a:t>
            </a:r>
            <a:r>
              <a:rPr lang="en-US" sz="1800" i="1" dirty="0" smtClean="0"/>
              <a:t>Initialize </a:t>
            </a:r>
            <a:r>
              <a:rPr lang="en-US" sz="1800" dirty="0" smtClean="0"/>
              <a:t>call?.</a:t>
            </a:r>
            <a:endParaRPr lang="en-US" sz="1800" dirty="0" smtClean="0"/>
          </a:p>
          <a:p>
            <a:pPr>
              <a:buNone/>
            </a:pPr>
            <a:r>
              <a:rPr lang="en-US" sz="1800" dirty="0" smtClean="0"/>
              <a:t>Consider the example where:</a:t>
            </a:r>
          </a:p>
          <a:p>
            <a:pPr>
              <a:buFont typeface="Arial" pitchFamily="34" charset="0"/>
              <a:buChar char="•"/>
            </a:pPr>
            <a:r>
              <a:rPr lang="en-US" sz="1800" dirty="0" smtClean="0"/>
              <a:t> you may have several different types of DMM’s, such as a 34401A and a 34410A</a:t>
            </a:r>
          </a:p>
          <a:p>
            <a:pPr>
              <a:buFont typeface="Arial" pitchFamily="34" charset="0"/>
              <a:buChar char="•"/>
            </a:pPr>
            <a:r>
              <a:rPr lang="en-US" sz="1800" dirty="0" smtClean="0"/>
              <a:t> you have written your code so that it only uses the IVI Class Compliant calls (IVI DMM in this case)</a:t>
            </a:r>
          </a:p>
          <a:p>
            <a:pPr>
              <a:buFont typeface="Arial" pitchFamily="34" charset="0"/>
              <a:buChar char="•"/>
            </a:pPr>
            <a:r>
              <a:rPr lang="en-US" sz="1800" dirty="0" smtClean="0"/>
              <a:t> you want to be able to use the same code regardless of the instrument that is at the bench</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a:t>
            </a:r>
            <a:endParaRPr lang="en-US" dirty="0"/>
          </a:p>
        </p:txBody>
      </p:sp>
      <p:sp>
        <p:nvSpPr>
          <p:cNvPr id="3" name="Content Placeholder 2"/>
          <p:cNvSpPr>
            <a:spLocks noGrp="1"/>
          </p:cNvSpPr>
          <p:nvPr>
            <p:ph idx="1"/>
          </p:nvPr>
        </p:nvSpPr>
        <p:spPr/>
        <p:txBody>
          <a:bodyPr>
            <a:normAutofit/>
          </a:bodyPr>
          <a:lstStyle/>
          <a:p>
            <a:r>
              <a:rPr lang="en-US" sz="1800" dirty="0" smtClean="0"/>
              <a:t>We’ll use the same setup we had in the first example for the 34401A, i.e.:</a:t>
            </a:r>
          </a:p>
          <a:p>
            <a:pPr>
              <a:buFont typeface="Arial" pitchFamily="34" charset="0"/>
              <a:buChar char="•"/>
            </a:pPr>
            <a:r>
              <a:rPr lang="en-US" sz="1800" dirty="0" smtClean="0"/>
              <a:t> </a:t>
            </a:r>
            <a:r>
              <a:rPr lang="en-US" sz="1800" dirty="0" smtClean="0"/>
              <a:t>Hardware Asset pointing to GPIB0::23::INSTR with the name </a:t>
            </a:r>
            <a:r>
              <a:rPr lang="en-US" sz="1800" b="1" dirty="0" smtClean="0"/>
              <a:t>34401Hardware</a:t>
            </a:r>
          </a:p>
          <a:p>
            <a:pPr>
              <a:buFont typeface="Arial" pitchFamily="34" charset="0"/>
              <a:buChar char="•"/>
            </a:pPr>
            <a:r>
              <a:rPr lang="en-US" sz="1800" dirty="0" smtClean="0"/>
              <a:t> Software Module named </a:t>
            </a:r>
            <a:r>
              <a:rPr lang="en-US" sz="1800" b="1" dirty="0" smtClean="0"/>
              <a:t>Ag34401</a:t>
            </a:r>
            <a:endParaRPr lang="en-US" sz="1800" dirty="0"/>
          </a:p>
          <a:p>
            <a:pPr>
              <a:buFont typeface="Arial" pitchFamily="34" charset="0"/>
              <a:buChar char="•"/>
            </a:pPr>
            <a:r>
              <a:rPr lang="en-US" sz="1800" dirty="0" smtClean="0"/>
              <a:t> Driver Session named </a:t>
            </a:r>
            <a:r>
              <a:rPr lang="en-US" sz="1800" b="1" dirty="0" smtClean="0"/>
              <a:t>34401Session</a:t>
            </a:r>
            <a:endParaRPr lang="en-US" sz="1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 continued…</a:t>
            </a:r>
            <a:endParaRPr lang="en-US" dirty="0"/>
          </a:p>
        </p:txBody>
      </p:sp>
      <p:sp>
        <p:nvSpPr>
          <p:cNvPr id="3" name="Content Placeholder 2"/>
          <p:cNvSpPr>
            <a:spLocks noGrp="1"/>
          </p:cNvSpPr>
          <p:nvPr>
            <p:ph idx="1"/>
          </p:nvPr>
        </p:nvSpPr>
        <p:spPr/>
        <p:txBody>
          <a:bodyPr/>
          <a:lstStyle/>
          <a:p>
            <a:r>
              <a:rPr lang="en-US" sz="1800" dirty="0" smtClean="0"/>
              <a:t>Then we’ll setup the 34410A with the following information:</a:t>
            </a:r>
            <a:endParaRPr lang="en-US" sz="1800" dirty="0" smtClean="0"/>
          </a:p>
          <a:p>
            <a:pPr marL="457200" indent="-457200">
              <a:buFont typeface="+mj-lt"/>
              <a:buAutoNum type="arabicPeriod"/>
            </a:pPr>
            <a:r>
              <a:rPr lang="en-US" sz="1800" dirty="0" smtClean="0"/>
              <a:t>Hardware Asset pointing to TCPIP0::156.140.113.220::inst0::INSTR with the name </a:t>
            </a:r>
            <a:r>
              <a:rPr lang="en-US" sz="1800" b="1" dirty="0" smtClean="0"/>
              <a:t>34410Hardware</a:t>
            </a:r>
          </a:p>
          <a:p>
            <a:pPr marL="457200" indent="-457200">
              <a:buFont typeface="+mj-lt"/>
              <a:buAutoNum type="arabicPeriod"/>
            </a:pPr>
            <a:r>
              <a:rPr lang="en-US" sz="1800" dirty="0" smtClean="0"/>
              <a:t>Software Module named </a:t>
            </a:r>
            <a:r>
              <a:rPr lang="en-US" sz="1800" b="1" dirty="0" smtClean="0"/>
              <a:t>Ag34410</a:t>
            </a:r>
            <a:endParaRPr lang="en-US" sz="1800" dirty="0" smtClean="0"/>
          </a:p>
          <a:p>
            <a:pPr marL="457200" indent="-457200">
              <a:buFont typeface="+mj-lt"/>
              <a:buAutoNum type="arabicPeriod"/>
            </a:pPr>
            <a:r>
              <a:rPr lang="en-US" sz="1800" dirty="0" smtClean="0"/>
              <a:t>Driver Session with the name </a:t>
            </a:r>
            <a:r>
              <a:rPr lang="en-US" sz="1800" b="1" dirty="0" smtClean="0"/>
              <a:t>34410Session</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Final configuration</a:t>
            </a:r>
            <a:endParaRPr lang="en-US" dirty="0"/>
          </a:p>
        </p:txBody>
      </p:sp>
      <p:sp>
        <p:nvSpPr>
          <p:cNvPr id="3" name="Content Placeholder 2"/>
          <p:cNvSpPr>
            <a:spLocks noGrp="1"/>
          </p:cNvSpPr>
          <p:nvPr>
            <p:ph idx="1"/>
          </p:nvPr>
        </p:nvSpPr>
        <p:spPr>
          <a:xfrm>
            <a:off x="228600" y="5257800"/>
            <a:ext cx="8686800" cy="752856"/>
          </a:xfrm>
        </p:spPr>
        <p:txBody>
          <a:bodyPr>
            <a:normAutofit/>
          </a:bodyPr>
          <a:lstStyle/>
          <a:p>
            <a:r>
              <a:rPr lang="en-US" sz="1800" dirty="0" smtClean="0"/>
              <a:t>To change which instrument my application will use, I only have to change which Driver Session is assigned to the Logical Name that I am using in my program.</a:t>
            </a:r>
          </a:p>
          <a:p>
            <a:endParaRPr lang="en-US" sz="1800" dirty="0"/>
          </a:p>
        </p:txBody>
      </p:sp>
      <p:sp>
        <p:nvSpPr>
          <p:cNvPr id="4" name="Can 3"/>
          <p:cNvSpPr/>
          <p:nvPr/>
        </p:nvSpPr>
        <p:spPr>
          <a:xfrm>
            <a:off x="304800" y="990600"/>
            <a:ext cx="8534400" cy="32766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5" name="Rectangle 4"/>
          <p:cNvSpPr/>
          <p:nvPr/>
        </p:nvSpPr>
        <p:spPr>
          <a:xfrm>
            <a:off x="3886200" y="1066800"/>
            <a:ext cx="1524000" cy="6858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DMM</a:t>
            </a:r>
            <a:br>
              <a:rPr lang="en-US" b="1" dirty="0" smtClean="0"/>
            </a:br>
            <a:r>
              <a:rPr lang="en-US" sz="1600" i="1" dirty="0" smtClean="0"/>
              <a:t>(Logical Name)</a:t>
            </a:r>
            <a:endParaRPr lang="en-US" sz="1600" i="1" dirty="0"/>
          </a:p>
        </p:txBody>
      </p:sp>
      <p:sp>
        <p:nvSpPr>
          <p:cNvPr id="6" name="Rectangle 5"/>
          <p:cNvSpPr/>
          <p:nvPr/>
        </p:nvSpPr>
        <p:spPr>
          <a:xfrm>
            <a:off x="762000" y="2209800"/>
            <a:ext cx="18288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34401Session</a:t>
            </a:r>
            <a:br>
              <a:rPr lang="en-US" b="1" i="1" dirty="0" smtClean="0"/>
            </a:br>
            <a:r>
              <a:rPr lang="en-US" i="1" dirty="0" smtClean="0"/>
              <a:t>(Driver Session)</a:t>
            </a:r>
            <a:endParaRPr lang="en-US" i="1" dirty="0"/>
          </a:p>
        </p:txBody>
      </p:sp>
      <p:sp>
        <p:nvSpPr>
          <p:cNvPr id="7" name="Rectangle 6"/>
          <p:cNvSpPr/>
          <p:nvPr/>
        </p:nvSpPr>
        <p:spPr>
          <a:xfrm>
            <a:off x="2743200" y="2209800"/>
            <a:ext cx="1905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34401Hardware</a:t>
            </a:r>
            <a:br>
              <a:rPr lang="en-US" b="1" dirty="0" smtClean="0"/>
            </a:br>
            <a:r>
              <a:rPr lang="en-US" sz="1600" i="1" dirty="0" smtClean="0"/>
              <a:t>(Hardware Asset)</a:t>
            </a:r>
            <a:endParaRPr lang="en-US" sz="1600" i="1" dirty="0"/>
          </a:p>
        </p:txBody>
      </p:sp>
      <p:sp>
        <p:nvSpPr>
          <p:cNvPr id="8" name="Rectangle 7"/>
          <p:cNvSpPr/>
          <p:nvPr/>
        </p:nvSpPr>
        <p:spPr>
          <a:xfrm>
            <a:off x="762000" y="3200400"/>
            <a:ext cx="18288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Ag34401</a:t>
            </a:r>
            <a:br>
              <a:rPr lang="en-US" b="1" dirty="0" smtClean="0"/>
            </a:br>
            <a:r>
              <a:rPr lang="en-US" sz="1600" i="1" dirty="0" smtClean="0"/>
              <a:t>(Software Module)</a:t>
            </a:r>
            <a:endParaRPr lang="en-US" sz="1600" i="1" dirty="0"/>
          </a:p>
        </p:txBody>
      </p:sp>
      <p:cxnSp>
        <p:nvCxnSpPr>
          <p:cNvPr id="9" name="Straight Arrow Connector 8"/>
          <p:cNvCxnSpPr>
            <a:stCxn id="8" idx="0"/>
            <a:endCxn id="6" idx="2"/>
          </p:cNvCxnSpPr>
          <p:nvPr/>
        </p:nvCxnSpPr>
        <p:spPr>
          <a:xfrm rot="5400000" flipH="1" flipV="1">
            <a:off x="1562100" y="3086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1"/>
            <a:endCxn id="6" idx="3"/>
          </p:cNvCxnSpPr>
          <p:nvPr/>
        </p:nvCxnSpPr>
        <p:spPr>
          <a:xfrm rot="10800000">
            <a:off x="2590800" y="2590800"/>
            <a:ext cx="1524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0"/>
          </p:cNvCxnSpPr>
          <p:nvPr/>
        </p:nvCxnSpPr>
        <p:spPr>
          <a:xfrm rot="5400000" flipH="1" flipV="1">
            <a:off x="2743200" y="685800"/>
            <a:ext cx="457200" cy="2590800"/>
          </a:xfrm>
          <a:prstGeom prst="straightConnector1">
            <a:avLst/>
          </a:prstGeom>
          <a:ln w="25400">
            <a:solidFill>
              <a:srgbClr val="FF0000"/>
            </a:solidFill>
            <a:prstDash val="dashDot"/>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800600" y="2209800"/>
            <a:ext cx="18288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34410Session</a:t>
            </a:r>
            <a:br>
              <a:rPr lang="en-US" b="1" i="1" dirty="0" smtClean="0"/>
            </a:br>
            <a:r>
              <a:rPr lang="en-US" i="1" dirty="0" smtClean="0"/>
              <a:t>(Driver Session)</a:t>
            </a:r>
            <a:endParaRPr lang="en-US" i="1" dirty="0"/>
          </a:p>
        </p:txBody>
      </p:sp>
      <p:sp>
        <p:nvSpPr>
          <p:cNvPr id="33" name="Rectangle 32"/>
          <p:cNvSpPr/>
          <p:nvPr/>
        </p:nvSpPr>
        <p:spPr>
          <a:xfrm>
            <a:off x="6781800" y="2209800"/>
            <a:ext cx="1905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34410Hardware</a:t>
            </a:r>
            <a:br>
              <a:rPr lang="en-US" b="1" dirty="0" smtClean="0"/>
            </a:br>
            <a:r>
              <a:rPr lang="en-US" sz="1600" i="1" dirty="0" smtClean="0"/>
              <a:t>(Hardware Asset)</a:t>
            </a:r>
            <a:endParaRPr lang="en-US" sz="1600" i="1" dirty="0"/>
          </a:p>
        </p:txBody>
      </p:sp>
      <p:sp>
        <p:nvSpPr>
          <p:cNvPr id="34" name="Rectangle 33"/>
          <p:cNvSpPr/>
          <p:nvPr/>
        </p:nvSpPr>
        <p:spPr>
          <a:xfrm>
            <a:off x="4800600" y="3200400"/>
            <a:ext cx="18288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Ag34410</a:t>
            </a:r>
            <a:br>
              <a:rPr lang="en-US" b="1" dirty="0" smtClean="0"/>
            </a:br>
            <a:r>
              <a:rPr lang="en-US" sz="1600" i="1" dirty="0" smtClean="0"/>
              <a:t>(Software Module)</a:t>
            </a:r>
            <a:endParaRPr lang="en-US" sz="1600" i="1" dirty="0"/>
          </a:p>
        </p:txBody>
      </p:sp>
      <p:cxnSp>
        <p:nvCxnSpPr>
          <p:cNvPr id="35" name="Straight Arrow Connector 34"/>
          <p:cNvCxnSpPr>
            <a:stCxn id="34" idx="0"/>
            <a:endCxn id="32" idx="2"/>
          </p:cNvCxnSpPr>
          <p:nvPr/>
        </p:nvCxnSpPr>
        <p:spPr>
          <a:xfrm rot="5400000" flipH="1" flipV="1">
            <a:off x="5600700" y="3086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3" idx="1"/>
            <a:endCxn id="32" idx="3"/>
          </p:cNvCxnSpPr>
          <p:nvPr/>
        </p:nvCxnSpPr>
        <p:spPr>
          <a:xfrm rot="10800000">
            <a:off x="6629400" y="2590800"/>
            <a:ext cx="1524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2" idx="0"/>
          </p:cNvCxnSpPr>
          <p:nvPr/>
        </p:nvCxnSpPr>
        <p:spPr>
          <a:xfrm rot="16200000" flipV="1">
            <a:off x="5219700" y="1714500"/>
            <a:ext cx="457200" cy="533400"/>
          </a:xfrm>
          <a:prstGeom prst="straightConnector1">
            <a:avLst/>
          </a:prstGeom>
          <a:ln w="25400">
            <a:solidFill>
              <a:srgbClr val="FF0000"/>
            </a:solidFill>
            <a:prstDash val="dashDot"/>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endParaRPr lang="en-US" sz="1800" dirty="0" smtClean="0"/>
          </a:p>
          <a:p>
            <a:r>
              <a:rPr lang="en-US" sz="1800" dirty="0" smtClean="0"/>
              <a:t>For more information, visit </a:t>
            </a:r>
            <a:r>
              <a:rPr lang="en-US" sz="1800" dirty="0" smtClean="0">
                <a:hlinkClick r:id="rId2"/>
              </a:rPr>
              <a:t>www.agilent.com</a:t>
            </a:r>
            <a:r>
              <a:rPr lang="en-US" sz="1800" dirty="0" smtClean="0"/>
              <a:t> or contact our Technical Contact Center at </a:t>
            </a:r>
            <a:r>
              <a:rPr lang="en-US" sz="1800" dirty="0" smtClean="0">
                <a:hlinkClick r:id="rId3"/>
              </a:rPr>
              <a:t>www.agilent.com/find/contactus</a:t>
            </a:r>
            <a:endParaRPr lang="en-US" sz="1800" dirty="0" smtClean="0"/>
          </a:p>
          <a:p>
            <a:r>
              <a:rPr lang="en-US" sz="1800" dirty="0" smtClean="0"/>
              <a:t>To download the latest version of Agilent IO Libraries Suite, visit:</a:t>
            </a:r>
          </a:p>
          <a:p>
            <a:r>
              <a:rPr lang="en-US" sz="1800" dirty="0" smtClean="0">
                <a:hlinkClick r:id="rId4"/>
              </a:rPr>
              <a:t>www.agilent.com/find/iosuite</a:t>
            </a:r>
            <a:r>
              <a:rPr lang="en-US" sz="1800" dirty="0" smtClean="0"/>
              <a:t> </a:t>
            </a:r>
          </a:p>
          <a:p>
            <a:r>
              <a:rPr lang="en-US" sz="1800" dirty="0" smtClean="0"/>
              <a:t>To download the latest IVI driver for your instrument, visit:</a:t>
            </a:r>
          </a:p>
          <a:p>
            <a:r>
              <a:rPr lang="en-US" sz="1800" dirty="0" smtClean="0">
                <a:hlinkClick r:id="rId5"/>
              </a:rPr>
              <a:t>www.agilent.com/find/ivi</a:t>
            </a:r>
            <a:endParaRPr lang="en-US" sz="1800" dirty="0" smtClean="0"/>
          </a:p>
          <a:p>
            <a:endParaRPr lang="en-US" sz="1800" dirty="0" smtClean="0"/>
          </a:p>
          <a:p>
            <a:endParaRPr lang="en-US" sz="1800" dirty="0" smtClean="0"/>
          </a:p>
          <a:p>
            <a:endParaRPr lang="en-US" sz="1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sz="1800" dirty="0" smtClean="0"/>
              <a:t>IVI drivers are quite straightforward to use. You first install the </a:t>
            </a:r>
            <a:r>
              <a:rPr lang="en-US" sz="1800" dirty="0" smtClean="0">
                <a:hlinkClick r:id="rId2"/>
              </a:rPr>
              <a:t>Agilent IO Libraries Suite</a:t>
            </a:r>
            <a:r>
              <a:rPr lang="en-US" sz="1800" dirty="0" smtClean="0"/>
              <a:t>, install your </a:t>
            </a:r>
            <a:r>
              <a:rPr lang="en-US" sz="1800" dirty="0" smtClean="0">
                <a:hlinkClick r:id="rId3"/>
              </a:rPr>
              <a:t>IVI driver</a:t>
            </a:r>
            <a:r>
              <a:rPr lang="en-US" sz="1800" dirty="0" smtClean="0"/>
              <a:t>, then write your application using the IVI driver. You tell the IVI driver which instrument you want to use by specifying the instrument’s VISA address in the </a:t>
            </a:r>
            <a:r>
              <a:rPr lang="en-US" sz="1800" i="1" dirty="0" smtClean="0"/>
              <a:t>Initialize </a:t>
            </a:r>
            <a:r>
              <a:rPr lang="en-US" sz="1800" dirty="0" smtClean="0"/>
              <a:t>call.</a:t>
            </a:r>
            <a:br>
              <a:rPr lang="en-US" sz="1800" dirty="0" smtClean="0"/>
            </a:br>
            <a:r>
              <a:rPr lang="en-US" sz="1800" dirty="0" smtClean="0"/>
              <a:t/>
            </a:r>
            <a:br>
              <a:rPr lang="en-US" sz="1800" dirty="0" smtClean="0"/>
            </a:br>
            <a:r>
              <a:rPr lang="en-US" sz="1800" dirty="0" smtClean="0"/>
              <a:t>No magic, it just works, its simple.</a:t>
            </a:r>
          </a:p>
          <a:p>
            <a:r>
              <a:rPr lang="en-US" sz="1800" dirty="0" smtClean="0"/>
              <a:t>However, IVI allows you to get a little more fancy. With a little bit of configuration you can write one set of code (using IVI Class Compliant calls), that is able to control different instrument models (e.g. different DMM’s), even from different vendors. Interested? Read on… </a:t>
            </a:r>
            <a:endParaRPr lang="en-US" sz="1800" dirty="0"/>
          </a:p>
        </p:txBody>
      </p:sp>
      <p:sp>
        <p:nvSpPr>
          <p:cNvPr id="4" name="Date Placeholder 3"/>
          <p:cNvSpPr>
            <a:spLocks noGrp="1"/>
          </p:cNvSpPr>
          <p:nvPr>
            <p:ph type="dt" sz="half" idx="2"/>
          </p:nvPr>
        </p:nvSpPr>
        <p:spPr/>
        <p:txBody>
          <a:bodyPr/>
          <a:lstStyle/>
          <a:p>
            <a:fld id="{EE3D95FD-97E8-4ECF-9B5F-19776A176209}" type="datetime4">
              <a:rPr lang="en-US" smtClean="0"/>
              <a:pPr/>
              <a:t>August 22, 2011</a:t>
            </a:fld>
            <a:endParaRPr lang="en-US" dirty="0"/>
          </a:p>
        </p:txBody>
      </p:sp>
      <p:sp>
        <p:nvSpPr>
          <p:cNvPr id="5" name="Footer Placeholder 4"/>
          <p:cNvSpPr>
            <a:spLocks noGrp="1"/>
          </p:cNvSpPr>
          <p:nvPr>
            <p:ph type="ftr" sz="quarter" idx="3"/>
          </p:nvPr>
        </p:nvSpPr>
        <p:spPr/>
        <p:txBody>
          <a:bodyPr/>
          <a:lstStyle/>
          <a:p>
            <a:r>
              <a:rPr lang="en-US" smtClean="0"/>
              <a:t>Confidentiality Label</a:t>
            </a:r>
            <a:endParaRPr lang="en-US" dirty="0"/>
          </a:p>
        </p:txBody>
      </p:sp>
      <p:sp>
        <p:nvSpPr>
          <p:cNvPr id="6" name="Slide Number Placeholder 5"/>
          <p:cNvSpPr>
            <a:spLocks noGrp="1"/>
          </p:cNvSpPr>
          <p:nvPr>
            <p:ph type="sldNum" sz="quarter" idx="4"/>
          </p:nvPr>
        </p:nvSpPr>
        <p:spPr/>
        <p:txBody>
          <a:bodyPr/>
          <a:lstStyle/>
          <a:p>
            <a:fld id="{793EC66B-EF27-4603-8557-B6CFD2D77735}"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continued…</a:t>
            </a:r>
            <a:endParaRPr lang="en-US" dirty="0"/>
          </a:p>
        </p:txBody>
      </p:sp>
      <p:sp>
        <p:nvSpPr>
          <p:cNvPr id="3" name="Content Placeholder 2"/>
          <p:cNvSpPr>
            <a:spLocks noGrp="1"/>
          </p:cNvSpPr>
          <p:nvPr>
            <p:ph idx="1"/>
          </p:nvPr>
        </p:nvSpPr>
        <p:spPr/>
        <p:txBody>
          <a:bodyPr>
            <a:normAutofit/>
          </a:bodyPr>
          <a:lstStyle/>
          <a:p>
            <a:r>
              <a:rPr lang="en-US" sz="1800" dirty="0" smtClean="0"/>
              <a:t>To achieve this goal of </a:t>
            </a:r>
            <a:r>
              <a:rPr lang="en-US" sz="1800" b="1" dirty="0" smtClean="0"/>
              <a:t>Interchangeability </a:t>
            </a:r>
            <a:r>
              <a:rPr lang="en-US" sz="1800" dirty="0" smtClean="0"/>
              <a:t>of different instruments, we need to setup some configuration mappings in a database called the IVI Configuration Store, which is installed by popular I/O libraries such as the </a:t>
            </a:r>
            <a:r>
              <a:rPr lang="en-US" sz="1800" b="1" dirty="0" smtClean="0"/>
              <a:t>Agilent IO Libraries Suite </a:t>
            </a:r>
            <a:r>
              <a:rPr lang="en-US" sz="1800" dirty="0" smtClean="0"/>
              <a:t>and </a:t>
            </a:r>
            <a:r>
              <a:rPr lang="en-US" sz="1800" b="1" dirty="0" smtClean="0"/>
              <a:t>NI VISA</a:t>
            </a:r>
            <a:r>
              <a:rPr lang="en-US" sz="1800" dirty="0" smtClean="0"/>
              <a:t>. We then have to configure the IVI Configuration Store and tell it which instruments we want to use, and which IVI drivers we have for those instruments.</a:t>
            </a:r>
          </a:p>
          <a:p>
            <a:r>
              <a:rPr lang="en-US" sz="1800" dirty="0" smtClean="0"/>
              <a:t>The key mappings that we need to use are the following:</a:t>
            </a:r>
          </a:p>
          <a:p>
            <a:pPr>
              <a:buFont typeface="Arial" pitchFamily="34" charset="0"/>
              <a:buChar char="•"/>
            </a:pPr>
            <a:r>
              <a:rPr lang="en-US" sz="1800" dirty="0" smtClean="0"/>
              <a:t> Logical Name</a:t>
            </a:r>
          </a:p>
          <a:p>
            <a:pPr>
              <a:buFont typeface="Arial" pitchFamily="34" charset="0"/>
              <a:buChar char="•"/>
            </a:pPr>
            <a:r>
              <a:rPr lang="en-US" sz="1800" dirty="0" smtClean="0"/>
              <a:t> Driver Session</a:t>
            </a:r>
          </a:p>
          <a:p>
            <a:pPr>
              <a:buFont typeface="Arial" pitchFamily="34" charset="0"/>
              <a:buChar char="•"/>
            </a:pPr>
            <a:r>
              <a:rPr lang="en-US" sz="1800" dirty="0" smtClean="0"/>
              <a:t> Software Module</a:t>
            </a:r>
          </a:p>
          <a:p>
            <a:pPr>
              <a:buFont typeface="Arial" pitchFamily="34" charset="0"/>
              <a:buChar char="•"/>
            </a:pPr>
            <a:r>
              <a:rPr lang="en-US" sz="1800" dirty="0" smtClean="0"/>
              <a:t> Hardware Asset</a:t>
            </a:r>
          </a:p>
          <a:p>
            <a:endParaRPr lang="en-US" b="1" dirty="0"/>
          </a:p>
        </p:txBody>
      </p:sp>
      <p:sp>
        <p:nvSpPr>
          <p:cNvPr id="4" name="Date Placeholder 3"/>
          <p:cNvSpPr>
            <a:spLocks noGrp="1"/>
          </p:cNvSpPr>
          <p:nvPr>
            <p:ph type="dt" sz="half" idx="2"/>
          </p:nvPr>
        </p:nvSpPr>
        <p:spPr/>
        <p:txBody>
          <a:bodyPr/>
          <a:lstStyle/>
          <a:p>
            <a:fld id="{EE3D95FD-97E8-4ECF-9B5F-19776A176209}" type="datetime4">
              <a:rPr lang="en-US" smtClean="0"/>
              <a:pPr/>
              <a:t>August 22, 2011</a:t>
            </a:fld>
            <a:endParaRPr lang="en-US" dirty="0"/>
          </a:p>
        </p:txBody>
      </p:sp>
      <p:sp>
        <p:nvSpPr>
          <p:cNvPr id="5" name="Footer Placeholder 4"/>
          <p:cNvSpPr>
            <a:spLocks noGrp="1"/>
          </p:cNvSpPr>
          <p:nvPr>
            <p:ph type="ftr" sz="quarter" idx="3"/>
          </p:nvPr>
        </p:nvSpPr>
        <p:spPr/>
        <p:txBody>
          <a:bodyPr/>
          <a:lstStyle/>
          <a:p>
            <a:r>
              <a:rPr lang="en-US" smtClean="0"/>
              <a:t>Confidentiality Label</a:t>
            </a:r>
            <a:endParaRPr lang="en-US" dirty="0"/>
          </a:p>
        </p:txBody>
      </p:sp>
      <p:sp>
        <p:nvSpPr>
          <p:cNvPr id="6" name="Slide Number Placeholder 5"/>
          <p:cNvSpPr>
            <a:spLocks noGrp="1"/>
          </p:cNvSpPr>
          <p:nvPr>
            <p:ph type="sldNum" sz="quarter" idx="4"/>
          </p:nvPr>
        </p:nvSpPr>
        <p:spPr/>
        <p:txBody>
          <a:bodyPr/>
          <a:lstStyle/>
          <a:p>
            <a:fld id="{793EC66B-EF27-4603-8557-B6CFD2D77735}"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continued…</a:t>
            </a:r>
            <a:endParaRPr lang="en-US" dirty="0"/>
          </a:p>
        </p:txBody>
      </p:sp>
      <p:sp>
        <p:nvSpPr>
          <p:cNvPr id="3" name="Content Placeholder 2"/>
          <p:cNvSpPr>
            <a:spLocks noGrp="1"/>
          </p:cNvSpPr>
          <p:nvPr>
            <p:ph idx="1"/>
          </p:nvPr>
        </p:nvSpPr>
        <p:spPr/>
        <p:txBody>
          <a:bodyPr>
            <a:normAutofit/>
          </a:bodyPr>
          <a:lstStyle/>
          <a:p>
            <a:r>
              <a:rPr lang="en-US" sz="1800" dirty="0" smtClean="0"/>
              <a:t>While Agilent provides IVI drivers that support Class Compliant functionality and Interchangeability, we don’t provide a tool to view/edit the IVI Configuration Store. To make changes to the IVI Configuration Store, you will need to access it in one of the following ways:</a:t>
            </a:r>
          </a:p>
          <a:p>
            <a:pPr marL="457200" indent="-457200">
              <a:buAutoNum type="arabicParenR"/>
            </a:pPr>
            <a:r>
              <a:rPr lang="en-US" sz="1800" dirty="0" smtClean="0"/>
              <a:t>NI provides an IVI Configuration Store editor as part of their NI IVI Compliance Package, which you can download from </a:t>
            </a:r>
            <a:r>
              <a:rPr lang="en-US" sz="1800" dirty="0" smtClean="0">
                <a:hlinkClick r:id="rId2"/>
              </a:rPr>
              <a:t>www.ni.com</a:t>
            </a:r>
            <a:r>
              <a:rPr lang="en-US" sz="1800" dirty="0" smtClean="0"/>
              <a:t>. You can find instructions on how to use the editor in NI’s </a:t>
            </a:r>
            <a:r>
              <a:rPr lang="en-US" sz="1800" dirty="0" smtClean="0"/>
              <a:t>IVI Driver Help topic “Overview-Configuring IVI Instruments Using </a:t>
            </a:r>
            <a:r>
              <a:rPr lang="en-US" sz="1800" dirty="0" smtClean="0"/>
              <a:t>MAX”</a:t>
            </a:r>
          </a:p>
          <a:p>
            <a:pPr marL="457200" indent="-457200">
              <a:buAutoNum type="arabicParenR"/>
            </a:pPr>
            <a:r>
              <a:rPr lang="en-US" sz="1800" dirty="0" smtClean="0"/>
              <a:t>The </a:t>
            </a:r>
            <a:r>
              <a:rPr lang="en-US" sz="1800" dirty="0" err="1" smtClean="0"/>
              <a:t>Mathworks</a:t>
            </a:r>
            <a:r>
              <a:rPr lang="en-US" sz="1800" dirty="0" smtClean="0"/>
              <a:t> provides a tool call Test and Measurement Tool (</a:t>
            </a:r>
            <a:r>
              <a:rPr lang="en-US" sz="1800" dirty="0" err="1" smtClean="0"/>
              <a:t>tmtool</a:t>
            </a:r>
            <a:r>
              <a:rPr lang="en-US" sz="1800" dirty="0" smtClean="0"/>
              <a:t>) as part of their Instrument Control Toolbox. You can find out more about this tool at </a:t>
            </a:r>
            <a:r>
              <a:rPr lang="en-US" sz="1800" dirty="0" smtClean="0">
                <a:hlinkClick r:id="rId3"/>
              </a:rPr>
              <a:t>http://www.mathworks.com/help/toolbox/instrument</a:t>
            </a:r>
            <a:endParaRPr lang="en-US" sz="1800" dirty="0" smtClean="0"/>
          </a:p>
          <a:p>
            <a:pPr marL="457200" indent="-457200">
              <a:buAutoNum type="arabicParenR"/>
            </a:pPr>
            <a:r>
              <a:rPr lang="en-US" sz="1800" dirty="0" smtClean="0"/>
              <a:t>The IVI Foundation provides an API called the IVI </a:t>
            </a:r>
            <a:r>
              <a:rPr lang="en-US" sz="1800" dirty="0" err="1" smtClean="0"/>
              <a:t>Config</a:t>
            </a:r>
            <a:r>
              <a:rPr lang="en-US" sz="1800" dirty="0" smtClean="0"/>
              <a:t> Server which allows you to make changes to the IVI Configuration Store.</a:t>
            </a:r>
          </a:p>
          <a:p>
            <a:pPr marL="457200" indent="-457200">
              <a:buAutoNum type="arabicParenR"/>
            </a:pPr>
            <a:endParaRPr lang="en-US" dirty="0"/>
          </a:p>
        </p:txBody>
      </p:sp>
      <p:sp>
        <p:nvSpPr>
          <p:cNvPr id="4" name="Date Placeholder 3"/>
          <p:cNvSpPr>
            <a:spLocks noGrp="1"/>
          </p:cNvSpPr>
          <p:nvPr>
            <p:ph type="dt" sz="half" idx="2"/>
          </p:nvPr>
        </p:nvSpPr>
        <p:spPr/>
        <p:txBody>
          <a:bodyPr/>
          <a:lstStyle/>
          <a:p>
            <a:fld id="{EE3D95FD-97E8-4ECF-9B5F-19776A176209}" type="datetime4">
              <a:rPr lang="en-US" smtClean="0"/>
              <a:pPr/>
              <a:t>August 22, 2011</a:t>
            </a:fld>
            <a:endParaRPr lang="en-US" dirty="0"/>
          </a:p>
        </p:txBody>
      </p:sp>
      <p:sp>
        <p:nvSpPr>
          <p:cNvPr id="5" name="Footer Placeholder 4"/>
          <p:cNvSpPr>
            <a:spLocks noGrp="1"/>
          </p:cNvSpPr>
          <p:nvPr>
            <p:ph type="ftr" sz="quarter" idx="3"/>
          </p:nvPr>
        </p:nvSpPr>
        <p:spPr/>
        <p:txBody>
          <a:bodyPr/>
          <a:lstStyle/>
          <a:p>
            <a:r>
              <a:rPr lang="en-US" smtClean="0"/>
              <a:t>Confidentiality Label</a:t>
            </a:r>
            <a:endParaRPr lang="en-US" dirty="0"/>
          </a:p>
        </p:txBody>
      </p:sp>
      <p:sp>
        <p:nvSpPr>
          <p:cNvPr id="6" name="Slide Number Placeholder 5"/>
          <p:cNvSpPr>
            <a:spLocks noGrp="1"/>
          </p:cNvSpPr>
          <p:nvPr>
            <p:ph type="sldNum" sz="quarter" idx="4"/>
          </p:nvPr>
        </p:nvSpPr>
        <p:spPr/>
        <p:txBody>
          <a:bodyPr/>
          <a:lstStyle/>
          <a:p>
            <a:fld id="{793EC66B-EF27-4603-8557-B6CFD2D77735}"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n 22"/>
          <p:cNvSpPr/>
          <p:nvPr/>
        </p:nvSpPr>
        <p:spPr>
          <a:xfrm>
            <a:off x="4724400" y="609600"/>
            <a:ext cx="4191000" cy="44958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2" name="Title 1"/>
          <p:cNvSpPr>
            <a:spLocks noGrp="1"/>
          </p:cNvSpPr>
          <p:nvPr>
            <p:ph type="title"/>
          </p:nvPr>
        </p:nvSpPr>
        <p:spPr/>
        <p:txBody>
          <a:bodyPr>
            <a:normAutofit/>
          </a:bodyPr>
          <a:lstStyle/>
          <a:p>
            <a:pPr algn="l"/>
            <a:r>
              <a:rPr lang="en-US" sz="3600" b="1" dirty="0" smtClean="0"/>
              <a:t>IVI Configuration Store</a:t>
            </a:r>
            <a:r>
              <a:rPr lang="en-US" sz="3600" dirty="0" smtClean="0"/>
              <a:t/>
            </a:r>
            <a:br>
              <a:rPr lang="en-US" sz="3600" dirty="0" smtClean="0"/>
            </a:br>
            <a:r>
              <a:rPr lang="en-US" sz="2800" dirty="0" smtClean="0"/>
              <a:t>Item relationships</a:t>
            </a:r>
            <a:endParaRPr lang="en-US" sz="2800" dirty="0"/>
          </a:p>
        </p:txBody>
      </p:sp>
      <p:sp>
        <p:nvSpPr>
          <p:cNvPr id="4" name="Rectangle 3"/>
          <p:cNvSpPr/>
          <p:nvPr/>
        </p:nvSpPr>
        <p:spPr>
          <a:xfrm>
            <a:off x="5334000" y="1828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Logical Name</a:t>
            </a:r>
            <a:endParaRPr lang="en-US" b="1" dirty="0"/>
          </a:p>
        </p:txBody>
      </p:sp>
      <p:sp>
        <p:nvSpPr>
          <p:cNvPr id="5" name="Rectangle 4"/>
          <p:cNvSpPr/>
          <p:nvPr/>
        </p:nvSpPr>
        <p:spPr>
          <a:xfrm>
            <a:off x="5334000" y="2819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Driver Session</a:t>
            </a:r>
            <a:endParaRPr lang="en-US" b="1" dirty="0"/>
          </a:p>
        </p:txBody>
      </p:sp>
      <p:sp>
        <p:nvSpPr>
          <p:cNvPr id="6" name="Rectangle 5"/>
          <p:cNvSpPr/>
          <p:nvPr/>
        </p:nvSpPr>
        <p:spPr>
          <a:xfrm>
            <a:off x="7086600" y="2819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Hardware Asset</a:t>
            </a:r>
            <a:endParaRPr lang="en-US" b="1" dirty="0"/>
          </a:p>
        </p:txBody>
      </p:sp>
      <p:sp>
        <p:nvSpPr>
          <p:cNvPr id="8" name="Rectangle 7"/>
          <p:cNvSpPr/>
          <p:nvPr/>
        </p:nvSpPr>
        <p:spPr>
          <a:xfrm>
            <a:off x="5334000" y="38100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Software Modules</a:t>
            </a:r>
            <a:endParaRPr lang="en-US" b="1" i="1" dirty="0"/>
          </a:p>
        </p:txBody>
      </p:sp>
      <p:cxnSp>
        <p:nvCxnSpPr>
          <p:cNvPr id="10" name="Straight Arrow Connector 9"/>
          <p:cNvCxnSpPr>
            <a:stCxn id="8" idx="0"/>
            <a:endCxn id="5" idx="2"/>
          </p:cNvCxnSpPr>
          <p:nvPr/>
        </p:nvCxnSpPr>
        <p:spPr>
          <a:xfrm rot="5400000" flipH="1" flipV="1">
            <a:off x="5981700" y="36957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6" idx="1"/>
            <a:endCxn id="5" idx="3"/>
          </p:cNvCxnSpPr>
          <p:nvPr/>
        </p:nvCxnSpPr>
        <p:spPr>
          <a:xfrm rot="10800000">
            <a:off x="6858000" y="32004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0"/>
            <a:endCxn id="4" idx="2"/>
          </p:cNvCxnSpPr>
          <p:nvPr/>
        </p:nvCxnSpPr>
        <p:spPr>
          <a:xfrm rot="5400000" flipH="1" flipV="1">
            <a:off x="5981700" y="2705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7200" y="1371600"/>
            <a:ext cx="3886200" cy="4801314"/>
          </a:xfrm>
          <a:prstGeom prst="rect">
            <a:avLst/>
          </a:prstGeom>
          <a:noFill/>
        </p:spPr>
        <p:txBody>
          <a:bodyPr wrap="square" rtlCol="0">
            <a:spAutoFit/>
          </a:bodyPr>
          <a:lstStyle/>
          <a:p>
            <a:r>
              <a:rPr lang="en-US" b="1" dirty="0" smtClean="0"/>
              <a:t>Logical Name </a:t>
            </a:r>
          </a:p>
          <a:p>
            <a:pPr>
              <a:buFont typeface="Arial" pitchFamily="34" charset="0"/>
              <a:buChar char="•"/>
            </a:pPr>
            <a:r>
              <a:rPr lang="en-US" b="1" dirty="0"/>
              <a:t> </a:t>
            </a:r>
            <a:r>
              <a:rPr lang="en-US" dirty="0" smtClean="0"/>
              <a:t>the “name” that you provide in your programs when you call </a:t>
            </a:r>
            <a:r>
              <a:rPr lang="en-US" i="1" dirty="0" smtClean="0"/>
              <a:t>Initialize</a:t>
            </a:r>
          </a:p>
          <a:p>
            <a:r>
              <a:rPr lang="en-US" b="1" dirty="0" smtClean="0"/>
              <a:t/>
            </a:r>
            <a:br>
              <a:rPr lang="en-US" b="1" dirty="0" smtClean="0"/>
            </a:br>
            <a:r>
              <a:rPr lang="en-US" b="1" dirty="0" smtClean="0"/>
              <a:t>Driver Session </a:t>
            </a:r>
          </a:p>
          <a:p>
            <a:pPr>
              <a:buFont typeface="Arial" pitchFamily="34" charset="0"/>
              <a:buChar char="•"/>
            </a:pPr>
            <a:r>
              <a:rPr lang="en-US" dirty="0" smtClean="0"/>
              <a:t> connects the Hardware Asset and Software Module that you want to use for this configuration. It also lets you specify attributes, like “simulation”, that you want to use for this configuration.</a:t>
            </a:r>
          </a:p>
          <a:p>
            <a:r>
              <a:rPr lang="en-US" b="1" dirty="0" smtClean="0"/>
              <a:t/>
            </a:r>
            <a:br>
              <a:rPr lang="en-US" b="1" dirty="0" smtClean="0"/>
            </a:br>
            <a:r>
              <a:rPr lang="en-US" b="1" dirty="0" smtClean="0"/>
              <a:t>Software Module </a:t>
            </a:r>
          </a:p>
          <a:p>
            <a:pPr>
              <a:buFont typeface="Arial" pitchFamily="34" charset="0"/>
              <a:buChar char="•"/>
            </a:pPr>
            <a:r>
              <a:rPr lang="en-US" b="1" dirty="0"/>
              <a:t> </a:t>
            </a:r>
            <a:r>
              <a:rPr lang="en-US" dirty="0" smtClean="0"/>
              <a:t>the list of installed IVI drivers and information about those drivers, such as which instrument models are supported</a:t>
            </a:r>
          </a:p>
        </p:txBody>
      </p:sp>
      <p:sp>
        <p:nvSpPr>
          <p:cNvPr id="45" name="Rectangle 44"/>
          <p:cNvSpPr/>
          <p:nvPr/>
        </p:nvSpPr>
        <p:spPr>
          <a:xfrm>
            <a:off x="4572000" y="5257800"/>
            <a:ext cx="4267200" cy="923330"/>
          </a:xfrm>
          <a:prstGeom prst="rect">
            <a:avLst/>
          </a:prstGeom>
        </p:spPr>
        <p:txBody>
          <a:bodyPr wrap="square">
            <a:spAutoFit/>
          </a:bodyPr>
          <a:lstStyle/>
          <a:p>
            <a:r>
              <a:rPr lang="en-US" b="1" dirty="0" smtClean="0"/>
              <a:t>Hardware Asset </a:t>
            </a:r>
          </a:p>
          <a:p>
            <a:pPr>
              <a:buFont typeface="Arial" pitchFamily="34" charset="0"/>
              <a:buChar char="•"/>
            </a:pPr>
            <a:r>
              <a:rPr lang="en-US" b="1" dirty="0" smtClean="0"/>
              <a:t> </a:t>
            </a:r>
            <a:r>
              <a:rPr lang="en-US" dirty="0" smtClean="0"/>
              <a:t>specifies the VISA address of an actual instrument</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 Simple Example</a:t>
            </a:r>
            <a:endParaRPr lang="en-US" dirty="0"/>
          </a:p>
        </p:txBody>
      </p:sp>
      <p:sp>
        <p:nvSpPr>
          <p:cNvPr id="3" name="Content Placeholder 2"/>
          <p:cNvSpPr>
            <a:spLocks noGrp="1"/>
          </p:cNvSpPr>
          <p:nvPr>
            <p:ph idx="1"/>
          </p:nvPr>
        </p:nvSpPr>
        <p:spPr/>
        <p:txBody>
          <a:bodyPr/>
          <a:lstStyle/>
          <a:p>
            <a:pPr>
              <a:buNone/>
            </a:pPr>
            <a:r>
              <a:rPr lang="en-US" sz="1800" dirty="0" smtClean="0"/>
              <a:t>Suppose we have the following situation:</a:t>
            </a:r>
          </a:p>
          <a:p>
            <a:pPr marL="514350" indent="-514350">
              <a:buAutoNum type="arabicParenR"/>
            </a:pPr>
            <a:r>
              <a:rPr lang="en-US" sz="1800" dirty="0" smtClean="0"/>
              <a:t>a 34401A DMM connected with GPIB at VISA address GPIB0::23::INSTR (we got this address from Agilent Connection Expert)</a:t>
            </a:r>
          </a:p>
          <a:p>
            <a:pPr marL="514350" indent="-514350">
              <a:buAutoNum type="arabicParenR"/>
            </a:pPr>
            <a:r>
              <a:rPr lang="en-US" sz="1800" dirty="0" smtClean="0"/>
              <a:t>We have installed the 34401A IVI driver (</a:t>
            </a:r>
            <a:r>
              <a:rPr lang="en-US" sz="1800" dirty="0" smtClean="0">
                <a:hlinkClick r:id="rId2"/>
              </a:rPr>
              <a:t>www.agilent.com/find/ivi</a:t>
            </a:r>
            <a:r>
              <a:rPr lang="en-US" sz="1800" dirty="0" smtClean="0"/>
              <a:t>) </a:t>
            </a:r>
          </a:p>
          <a:p>
            <a:pPr marL="514350" indent="-514350">
              <a:buAutoNum type="arabicParenR"/>
            </a:pPr>
            <a:r>
              <a:rPr lang="en-US" sz="1800" dirty="0" smtClean="0"/>
              <a:t>We don’t care about any of the “special” configuration options for IVI drivers</a:t>
            </a:r>
          </a:p>
          <a:p>
            <a:pPr marL="514350" indent="-514350">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Configure Hardware Asset</a:t>
            </a:r>
            <a:endParaRPr lang="en-US" dirty="0"/>
          </a:p>
        </p:txBody>
      </p:sp>
      <p:sp>
        <p:nvSpPr>
          <p:cNvPr id="3" name="Content Placeholder 2"/>
          <p:cNvSpPr>
            <a:spLocks noGrp="1"/>
          </p:cNvSpPr>
          <p:nvPr>
            <p:ph idx="1"/>
          </p:nvPr>
        </p:nvSpPr>
        <p:spPr/>
        <p:txBody>
          <a:bodyPr>
            <a:normAutofit/>
          </a:bodyPr>
          <a:lstStyle/>
          <a:p>
            <a:r>
              <a:rPr lang="en-US" sz="1800" dirty="0" smtClean="0"/>
              <a:t>First we’ll configure the </a:t>
            </a:r>
            <a:r>
              <a:rPr lang="en-US" sz="1800" b="1" dirty="0" smtClean="0"/>
              <a:t>Hardware Asset</a:t>
            </a:r>
          </a:p>
          <a:p>
            <a:r>
              <a:rPr lang="en-US" sz="1800" dirty="0" smtClean="0"/>
              <a:t>We’ll give it a name of </a:t>
            </a:r>
            <a:r>
              <a:rPr lang="en-US" sz="1800" b="1" dirty="0" smtClean="0"/>
              <a:t>34401Hardware</a:t>
            </a:r>
          </a:p>
          <a:p>
            <a:r>
              <a:rPr lang="en-US" sz="1800" dirty="0" smtClean="0"/>
              <a:t>And we’ll specify the address </a:t>
            </a:r>
            <a:br>
              <a:rPr lang="en-US" sz="1800" dirty="0" smtClean="0"/>
            </a:br>
            <a:r>
              <a:rPr lang="en-US" sz="1800" b="1" dirty="0" smtClean="0"/>
              <a:t>GPIB0::23::INSTR</a:t>
            </a:r>
          </a:p>
        </p:txBody>
      </p:sp>
      <p:sp>
        <p:nvSpPr>
          <p:cNvPr id="4" name="Can 3"/>
          <p:cNvSpPr/>
          <p:nvPr/>
        </p:nvSpPr>
        <p:spPr>
          <a:xfrm>
            <a:off x="4648200" y="1143000"/>
            <a:ext cx="4191000" cy="44958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5" name="Rectangle 4"/>
          <p:cNvSpPr/>
          <p:nvPr/>
        </p:nvSpPr>
        <p:spPr>
          <a:xfrm>
            <a:off x="5257800" y="23622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Logical Name</a:t>
            </a:r>
            <a:endParaRPr lang="en-US" b="1" dirty="0"/>
          </a:p>
        </p:txBody>
      </p:sp>
      <p:sp>
        <p:nvSpPr>
          <p:cNvPr id="6" name="Rectangle 5"/>
          <p:cNvSpPr/>
          <p:nvPr/>
        </p:nvSpPr>
        <p:spPr>
          <a:xfrm>
            <a:off x="5257800" y="3352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Driver Session</a:t>
            </a:r>
            <a:endParaRPr lang="en-US" b="1" dirty="0"/>
          </a:p>
        </p:txBody>
      </p:sp>
      <p:sp>
        <p:nvSpPr>
          <p:cNvPr id="7" name="Rectangle 6"/>
          <p:cNvSpPr/>
          <p:nvPr/>
        </p:nvSpPr>
        <p:spPr>
          <a:xfrm>
            <a:off x="7010400" y="3352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perspective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Hardware Asset</a:t>
            </a:r>
            <a:endParaRPr lang="en-US" b="1" dirty="0"/>
          </a:p>
        </p:txBody>
      </p:sp>
      <p:sp>
        <p:nvSpPr>
          <p:cNvPr id="8" name="Rectangle 7"/>
          <p:cNvSpPr/>
          <p:nvPr/>
        </p:nvSpPr>
        <p:spPr>
          <a:xfrm>
            <a:off x="5257800" y="4343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Software Modules</a:t>
            </a:r>
            <a:endParaRPr lang="en-US" b="1" i="1" dirty="0"/>
          </a:p>
        </p:txBody>
      </p:sp>
      <p:cxnSp>
        <p:nvCxnSpPr>
          <p:cNvPr id="9" name="Straight Arrow Connector 8"/>
          <p:cNvCxnSpPr>
            <a:stCxn id="8" idx="0"/>
            <a:endCxn id="6" idx="2"/>
          </p:cNvCxnSpPr>
          <p:nvPr/>
        </p:nvCxnSpPr>
        <p:spPr>
          <a:xfrm rot="5400000" flipH="1" flipV="1">
            <a:off x="5905500" y="4229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1"/>
            <a:endCxn id="6" idx="3"/>
          </p:cNvCxnSpPr>
          <p:nvPr/>
        </p:nvCxnSpPr>
        <p:spPr>
          <a:xfrm rot="10800000">
            <a:off x="6781800" y="37338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0"/>
            <a:endCxn id="5" idx="2"/>
          </p:cNvCxnSpPr>
          <p:nvPr/>
        </p:nvCxnSpPr>
        <p:spPr>
          <a:xfrm rot="5400000" flipH="1" flipV="1">
            <a:off x="5905500" y="32385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Decide which Software Module to use</a:t>
            </a:r>
            <a:endParaRPr lang="en-US" dirty="0"/>
          </a:p>
        </p:txBody>
      </p:sp>
      <p:sp>
        <p:nvSpPr>
          <p:cNvPr id="3" name="Content Placeholder 2"/>
          <p:cNvSpPr>
            <a:spLocks noGrp="1"/>
          </p:cNvSpPr>
          <p:nvPr>
            <p:ph idx="1"/>
          </p:nvPr>
        </p:nvSpPr>
        <p:spPr/>
        <p:txBody>
          <a:bodyPr>
            <a:normAutofit/>
          </a:bodyPr>
          <a:lstStyle/>
          <a:p>
            <a:r>
              <a:rPr lang="en-US" sz="1800" dirty="0" smtClean="0"/>
              <a:t>We’ll then look for which Software Module </a:t>
            </a:r>
            <a:br>
              <a:rPr lang="en-US" sz="1800" dirty="0" smtClean="0"/>
            </a:br>
            <a:r>
              <a:rPr lang="en-US" sz="1800" dirty="0" smtClean="0"/>
              <a:t>(IVI driver) that we need to use</a:t>
            </a:r>
          </a:p>
          <a:p>
            <a:r>
              <a:rPr lang="en-US" sz="1800" dirty="0" smtClean="0"/>
              <a:t>Looking in the list of supported Models for</a:t>
            </a:r>
            <a:br>
              <a:rPr lang="en-US" sz="1800" dirty="0" smtClean="0"/>
            </a:br>
            <a:r>
              <a:rPr lang="en-US" sz="1800" dirty="0" smtClean="0"/>
              <a:t>each Software Module, we can see that the </a:t>
            </a:r>
            <a:br>
              <a:rPr lang="en-US" sz="1800" dirty="0" smtClean="0"/>
            </a:br>
            <a:r>
              <a:rPr lang="en-US" sz="1800" b="1" dirty="0" smtClean="0"/>
              <a:t>Ag34401</a:t>
            </a:r>
            <a:r>
              <a:rPr lang="en-US" sz="1800" b="1" dirty="0"/>
              <a:t> </a:t>
            </a:r>
            <a:r>
              <a:rPr lang="en-US" sz="1800" dirty="0" smtClean="0"/>
              <a:t>supports the 34401A DMM</a:t>
            </a:r>
            <a:endParaRPr lang="en-US" sz="1800" b="1" dirty="0" smtClean="0"/>
          </a:p>
        </p:txBody>
      </p:sp>
      <p:sp>
        <p:nvSpPr>
          <p:cNvPr id="5" name="Can 4"/>
          <p:cNvSpPr/>
          <p:nvPr/>
        </p:nvSpPr>
        <p:spPr>
          <a:xfrm>
            <a:off x="4800600" y="1371600"/>
            <a:ext cx="4191000" cy="44958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6" name="Rectangle 5"/>
          <p:cNvSpPr/>
          <p:nvPr/>
        </p:nvSpPr>
        <p:spPr>
          <a:xfrm>
            <a:off x="5410200" y="25908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Logical Name</a:t>
            </a:r>
            <a:endParaRPr lang="en-US" b="1" dirty="0"/>
          </a:p>
        </p:txBody>
      </p:sp>
      <p:sp>
        <p:nvSpPr>
          <p:cNvPr id="7" name="Rectangle 6"/>
          <p:cNvSpPr/>
          <p:nvPr/>
        </p:nvSpPr>
        <p:spPr>
          <a:xfrm>
            <a:off x="5410200" y="3581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Driver Session</a:t>
            </a:r>
            <a:endParaRPr lang="en-US" b="1" dirty="0"/>
          </a:p>
        </p:txBody>
      </p:sp>
      <p:sp>
        <p:nvSpPr>
          <p:cNvPr id="8" name="Rectangle 7"/>
          <p:cNvSpPr/>
          <p:nvPr/>
        </p:nvSpPr>
        <p:spPr>
          <a:xfrm>
            <a:off x="7162800" y="3581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Hardware Asset</a:t>
            </a:r>
            <a:endParaRPr lang="en-US" b="1" dirty="0"/>
          </a:p>
        </p:txBody>
      </p:sp>
      <p:sp>
        <p:nvSpPr>
          <p:cNvPr id="9" name="Rectangle 8"/>
          <p:cNvSpPr/>
          <p:nvPr/>
        </p:nvSpPr>
        <p:spPr>
          <a:xfrm>
            <a:off x="5410200" y="45720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perspective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Software Modules</a:t>
            </a:r>
            <a:endParaRPr lang="en-US" b="1" i="1" dirty="0"/>
          </a:p>
        </p:txBody>
      </p:sp>
      <p:cxnSp>
        <p:nvCxnSpPr>
          <p:cNvPr id="10" name="Straight Arrow Connector 9"/>
          <p:cNvCxnSpPr>
            <a:stCxn id="9" idx="0"/>
            <a:endCxn id="7" idx="2"/>
          </p:cNvCxnSpPr>
          <p:nvPr/>
        </p:nvCxnSpPr>
        <p:spPr>
          <a:xfrm rot="5400000" flipH="1" flipV="1">
            <a:off x="6057900" y="44577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1"/>
            <a:endCxn id="7" idx="3"/>
          </p:cNvCxnSpPr>
          <p:nvPr/>
        </p:nvCxnSpPr>
        <p:spPr>
          <a:xfrm rot="10800000">
            <a:off x="6934200" y="39624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0"/>
            <a:endCxn id="6" idx="2"/>
          </p:cNvCxnSpPr>
          <p:nvPr/>
        </p:nvCxnSpPr>
        <p:spPr>
          <a:xfrm rot="5400000" flipH="1" flipV="1">
            <a:off x="6057900" y="34671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Create the Driver Session</a:t>
            </a:r>
            <a:endParaRPr lang="en-US" dirty="0"/>
          </a:p>
        </p:txBody>
      </p:sp>
      <p:sp>
        <p:nvSpPr>
          <p:cNvPr id="3" name="Content Placeholder 2"/>
          <p:cNvSpPr>
            <a:spLocks noGrp="1"/>
          </p:cNvSpPr>
          <p:nvPr>
            <p:ph idx="1"/>
          </p:nvPr>
        </p:nvSpPr>
        <p:spPr/>
        <p:txBody>
          <a:bodyPr/>
          <a:lstStyle/>
          <a:p>
            <a:r>
              <a:rPr lang="en-US" sz="1600" dirty="0" smtClean="0"/>
              <a:t>We’ll give our Driver Session the name</a:t>
            </a:r>
            <a:br>
              <a:rPr lang="en-US" sz="1600" dirty="0" smtClean="0"/>
            </a:br>
            <a:r>
              <a:rPr lang="en-US" sz="1600" b="1" dirty="0" smtClean="0"/>
              <a:t>34401Session</a:t>
            </a:r>
          </a:p>
          <a:p>
            <a:r>
              <a:rPr lang="en-US" sz="1600" dirty="0" smtClean="0"/>
              <a:t>We’ll tell it to use the Software Module </a:t>
            </a:r>
            <a:br>
              <a:rPr lang="en-US" sz="1600" dirty="0" smtClean="0"/>
            </a:br>
            <a:r>
              <a:rPr lang="en-US" sz="1600" b="1" dirty="0" smtClean="0"/>
              <a:t>Ag34401</a:t>
            </a:r>
          </a:p>
          <a:p>
            <a:r>
              <a:rPr lang="en-US" sz="1600" dirty="0" smtClean="0"/>
              <a:t>Then we’ll set the Hardware Asset to </a:t>
            </a:r>
            <a:br>
              <a:rPr lang="en-US" sz="1600" dirty="0" smtClean="0"/>
            </a:br>
            <a:r>
              <a:rPr lang="en-US" sz="1600" b="1" dirty="0" smtClean="0"/>
              <a:t>34401Hardware</a:t>
            </a:r>
            <a:r>
              <a:rPr lang="en-US" dirty="0" smtClean="0"/>
              <a:t/>
            </a:r>
            <a:br>
              <a:rPr lang="en-US" dirty="0" smtClean="0"/>
            </a:br>
            <a:endParaRPr lang="en-US" dirty="0"/>
          </a:p>
        </p:txBody>
      </p:sp>
      <p:sp>
        <p:nvSpPr>
          <p:cNvPr id="4" name="Can 3"/>
          <p:cNvSpPr/>
          <p:nvPr/>
        </p:nvSpPr>
        <p:spPr>
          <a:xfrm>
            <a:off x="4724400" y="1219200"/>
            <a:ext cx="4191000" cy="4495800"/>
          </a:xfrm>
          <a:prstGeom prst="can">
            <a:avLst/>
          </a:prstGeom>
          <a:solidFill>
            <a:srgbClr val="92D050"/>
          </a:solidFill>
          <a:ln>
            <a:solidFill>
              <a:srgbClr val="00B050"/>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t" anchorCtr="0"/>
          <a:lstStyle/>
          <a:p>
            <a:pPr algn="ctr"/>
            <a:r>
              <a:rPr lang="en-US" b="1" dirty="0" smtClean="0">
                <a:solidFill>
                  <a:schemeClr val="tx1"/>
                </a:solidFill>
              </a:rPr>
              <a:t>IVI </a:t>
            </a:r>
            <a:r>
              <a:rPr lang="en-US" b="1" dirty="0" err="1" smtClean="0">
                <a:solidFill>
                  <a:schemeClr val="tx1"/>
                </a:solidFill>
              </a:rPr>
              <a:t>Config</a:t>
            </a:r>
            <a:r>
              <a:rPr lang="en-US" b="1" dirty="0">
                <a:solidFill>
                  <a:schemeClr val="tx1"/>
                </a:solidFill>
              </a:rPr>
              <a:t> </a:t>
            </a:r>
            <a:r>
              <a:rPr lang="en-US" b="1" dirty="0" smtClean="0">
                <a:solidFill>
                  <a:schemeClr val="tx1"/>
                </a:solidFill>
              </a:rPr>
              <a:t>Store</a:t>
            </a:r>
          </a:p>
          <a:p>
            <a:pPr algn="ctr"/>
            <a:endParaRPr lang="en-US" dirty="0"/>
          </a:p>
        </p:txBody>
      </p:sp>
      <p:sp>
        <p:nvSpPr>
          <p:cNvPr id="5" name="Rectangle 4"/>
          <p:cNvSpPr/>
          <p:nvPr/>
        </p:nvSpPr>
        <p:spPr>
          <a:xfrm>
            <a:off x="5334000" y="24384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Logical Name</a:t>
            </a:r>
            <a:endParaRPr lang="en-US" b="1" dirty="0"/>
          </a:p>
        </p:txBody>
      </p:sp>
      <p:sp>
        <p:nvSpPr>
          <p:cNvPr id="6" name="Rectangle 5"/>
          <p:cNvSpPr/>
          <p:nvPr/>
        </p:nvSpPr>
        <p:spPr>
          <a:xfrm>
            <a:off x="5334000" y="34290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perspective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Driver Session</a:t>
            </a:r>
            <a:endParaRPr lang="en-US" b="1" dirty="0"/>
          </a:p>
        </p:txBody>
      </p:sp>
      <p:sp>
        <p:nvSpPr>
          <p:cNvPr id="7" name="Rectangle 6"/>
          <p:cNvSpPr/>
          <p:nvPr/>
        </p:nvSpPr>
        <p:spPr>
          <a:xfrm>
            <a:off x="7086600" y="34290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Hardware Asset</a:t>
            </a:r>
            <a:endParaRPr lang="en-US" b="1" dirty="0"/>
          </a:p>
        </p:txBody>
      </p:sp>
      <p:sp>
        <p:nvSpPr>
          <p:cNvPr id="8" name="Rectangle 7"/>
          <p:cNvSpPr/>
          <p:nvPr/>
        </p:nvSpPr>
        <p:spPr>
          <a:xfrm>
            <a:off x="5334000" y="4419600"/>
            <a:ext cx="1524000" cy="762000"/>
          </a:xfrm>
          <a:prstGeom prst="rect">
            <a:avLst/>
          </a:prstGeom>
          <a:solidFill>
            <a:srgbClr val="0070C0"/>
          </a:solidFill>
          <a:ln>
            <a:solidFill>
              <a:srgbClr val="0070C0"/>
            </a:solidFill>
          </a:ln>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Software Modules</a:t>
            </a:r>
            <a:endParaRPr lang="en-US" b="1" i="1" dirty="0"/>
          </a:p>
        </p:txBody>
      </p:sp>
      <p:cxnSp>
        <p:nvCxnSpPr>
          <p:cNvPr id="9" name="Straight Arrow Connector 8"/>
          <p:cNvCxnSpPr>
            <a:stCxn id="8" idx="0"/>
            <a:endCxn id="6" idx="2"/>
          </p:cNvCxnSpPr>
          <p:nvPr/>
        </p:nvCxnSpPr>
        <p:spPr>
          <a:xfrm rot="5400000" flipH="1" flipV="1">
            <a:off x="5981700" y="43053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1"/>
            <a:endCxn id="6" idx="3"/>
          </p:cNvCxnSpPr>
          <p:nvPr/>
        </p:nvCxnSpPr>
        <p:spPr>
          <a:xfrm rot="10800000">
            <a:off x="6858000" y="38100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0"/>
            <a:endCxn id="5" idx="2"/>
          </p:cNvCxnSpPr>
          <p:nvPr/>
        </p:nvCxnSpPr>
        <p:spPr>
          <a:xfrm rot="5400000" flipH="1" flipV="1">
            <a:off x="5981700" y="3314700"/>
            <a:ext cx="228600" cy="1588"/>
          </a:xfrm>
          <a:prstGeom prst="straightConnector1">
            <a:avLst/>
          </a:prstGeom>
          <a:ln w="25400">
            <a:solidFill>
              <a:srgbClr val="FF0000"/>
            </a:solidFill>
            <a:headEnd type="arrow"/>
            <a:tailEnd type="none"/>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Agilent 2007">
  <a:themeElements>
    <a:clrScheme name="AGILENT COLORS 2">
      <a:dk1>
        <a:srgbClr val="000000"/>
      </a:dk1>
      <a:lt1>
        <a:srgbClr val="FFFFFF"/>
      </a:lt1>
      <a:dk2>
        <a:srgbClr val="000000"/>
      </a:dk2>
      <a:lt2>
        <a:srgbClr val="FFFFFF"/>
      </a:lt2>
      <a:accent1>
        <a:srgbClr val="0099CC"/>
      </a:accent1>
      <a:accent2>
        <a:srgbClr val="FF9900"/>
      </a:accent2>
      <a:accent3>
        <a:srgbClr val="669933"/>
      </a:accent3>
      <a:accent4>
        <a:srgbClr val="FFCC00"/>
      </a:accent4>
      <a:accent5>
        <a:srgbClr val="003366"/>
      </a:accent5>
      <a:accent6>
        <a:srgbClr val="990000"/>
      </a:accent6>
      <a:hlink>
        <a:srgbClr val="0099CC"/>
      </a:hlink>
      <a:folHlink>
        <a:srgbClr val="990066"/>
      </a:folHlink>
    </a:clrScheme>
    <a:fontScheme name="AGILENT PPT &amp; OUTLOO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Agilent 2007</Template>
  <TotalTime>61</TotalTime>
  <Words>831</Words>
  <Application>Microsoft Office PowerPoint</Application>
  <PresentationFormat>On-screen Show (4:3)</PresentationFormat>
  <Paragraphs>127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Agilent 2007</vt:lpstr>
      <vt:lpstr>Setting up Instrument Interchangeability with IVI Drivers </vt:lpstr>
      <vt:lpstr>Overview</vt:lpstr>
      <vt:lpstr>Overview continued…</vt:lpstr>
      <vt:lpstr>Overview continued…</vt:lpstr>
      <vt:lpstr>IVI Configuration Store Item relationships</vt:lpstr>
      <vt:lpstr>A Simple Example</vt:lpstr>
      <vt:lpstr>1) Configure Hardware Asset</vt:lpstr>
      <vt:lpstr>2) Decide which Software Module to use</vt:lpstr>
      <vt:lpstr>3) Create the Driver Session</vt:lpstr>
      <vt:lpstr>4) Create a Logical Name</vt:lpstr>
      <vt:lpstr>Why go to all the trouble?</vt:lpstr>
      <vt:lpstr>How to set it up</vt:lpstr>
      <vt:lpstr>How to set it up, continued…</vt:lpstr>
      <vt:lpstr>Final configuration</vt:lpstr>
      <vt:lpstr>Conclusion</vt:lpstr>
    </vt:vector>
  </TitlesOfParts>
  <Company>TSO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IVI Interchangeability </dc:title>
  <dc:creator>Alan Copeland</dc:creator>
  <cp:lastModifiedBy>Alan Copeland</cp:lastModifiedBy>
  <cp:revision>10</cp:revision>
  <dcterms:created xsi:type="dcterms:W3CDTF">2011-08-22T21:03:26Z</dcterms:created>
  <dcterms:modified xsi:type="dcterms:W3CDTF">2011-08-22T22:05:15Z</dcterms:modified>
</cp:coreProperties>
</file>